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299" r:id="rId3"/>
    <p:sldId id="276" r:id="rId4"/>
    <p:sldId id="258" r:id="rId5"/>
    <p:sldId id="297" r:id="rId6"/>
    <p:sldId id="29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4" r:id="rId15"/>
    <p:sldId id="267" r:id="rId16"/>
    <p:sldId id="268" r:id="rId17"/>
    <p:sldId id="275" r:id="rId18"/>
    <p:sldId id="270" r:id="rId19"/>
    <p:sldId id="269" r:id="rId20"/>
    <p:sldId id="271" r:id="rId21"/>
    <p:sldId id="272" r:id="rId22"/>
    <p:sldId id="296" r:id="rId23"/>
    <p:sldId id="311" r:id="rId24"/>
    <p:sldId id="312" r:id="rId25"/>
    <p:sldId id="313" r:id="rId26"/>
    <p:sldId id="314" r:id="rId27"/>
    <p:sldId id="301" r:id="rId28"/>
    <p:sldId id="302" r:id="rId29"/>
    <p:sldId id="303" r:id="rId30"/>
    <p:sldId id="304" r:id="rId31"/>
    <p:sldId id="315" r:id="rId32"/>
    <p:sldId id="317" r:id="rId33"/>
    <p:sldId id="307" r:id="rId34"/>
    <p:sldId id="300" r:id="rId35"/>
    <p:sldId id="30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2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5"/>
    <p:restoredTop sz="56755"/>
  </p:normalViewPr>
  <p:slideViewPr>
    <p:cSldViewPr snapToGrid="0">
      <p:cViewPr>
        <p:scale>
          <a:sx n="73" d="100"/>
          <a:sy n="73" d="100"/>
        </p:scale>
        <p:origin x="1416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910AC-7DE1-394E-B779-2DC5C36F84F6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EBF15-7AC0-FA45-99C5-A6E18EA1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7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medium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2EBC-38F9-874A-A26E-D507A9CAEE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61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given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7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24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393D-694C-E954-7C07-E114EE8F3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0ACA7-F055-33AB-7CD5-9F54EBCF2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28CAD-1532-0B70-1025-444C6AA86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3983-DE68-4B56-6522-594A461D4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06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7532-6758-21CB-14B1-0D60C1866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6DD3D-9D3F-1E3E-71B8-8474D5521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ABCE4-F3B8-3DCC-C41D-D64725C72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FC051-565F-248F-0DD0-30D931C89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4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1EE72-1FAF-ED9A-B07C-B08A063B0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AEDB0-F17E-E9A9-710D-74F853383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3928B-4C33-FF83-4F2E-F32E81C77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4535F-2039-0A53-9E48-2EB7B133A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4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9B6FB-A597-8738-B351-669F1673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33964-636B-AFA8-42BB-0916EBB17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287FB-DE92-D750-EF95-7DC6A0161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8136E-0B82-31DA-C5C3-B0DFF0205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23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d6336daf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d6336daf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d6336daf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d6336daf5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d6336daf5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d6336daf5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0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d6336daf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d6336daf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7AE0C907-6247-6279-5952-33BD68383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d6336daf5_2_28:notes">
            <a:extLst>
              <a:ext uri="{FF2B5EF4-FFF2-40B4-BE49-F238E27FC236}">
                <a16:creationId xmlns:a16="http://schemas.microsoft.com/office/drawing/2014/main" id="{B9E13166-FE52-87CB-C64C-33411CFBC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d6336daf5_2_28:notes">
            <a:extLst>
              <a:ext uri="{FF2B5EF4-FFF2-40B4-BE49-F238E27FC236}">
                <a16:creationId xmlns:a16="http://schemas.microsoft.com/office/drawing/2014/main" id="{D20DE287-7899-C672-6364-509C36583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33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0D9E0-EE54-ACB3-1899-332B8B95C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E14BF-9778-0FF0-6C6A-CACE5370C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A1780B-A306-0CC5-1619-3F1BAFCBD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09C7B-9C07-354D-508D-653831CC3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91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1C6BD-A4B2-90A8-CFAA-8705024C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A7F76-0BCA-4A1B-FA77-7F583A28C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CBFC38-90EB-8A34-4015-6ABDB9C88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97F13-AC4D-764C-4E4E-F332E7556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2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MACRO CALL!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44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add line that all currently supported media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7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2EBC-38F9-874A-A26E-D507A9CAEE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75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E180-B10F-A572-C37F-7952ACA62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CFAF36-176D-C98C-0DBF-4B01AF0AE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E5DFCE-BD50-F40E-354F-95CDFC662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87CE-052D-2D25-A27A-F7A699AEA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2EBC-38F9-874A-A26E-D507A9CAEE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6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12B4-4E6C-CB85-7FB9-28279858E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1DAFC-FD5E-8481-3F5A-FFAB5657A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A9D92-1A99-3903-83C6-610D1BD53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CA116-2F23-36BF-1A2A-BF36C2990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2EBC-38F9-874A-A26E-D507A9CAEE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0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Element stiffness matrix given gradients.</a:t>
            </a:r>
          </a:p>
          <a:p>
            <a:endParaRPr lang="en-US" dirty="0"/>
          </a:p>
          <a:p>
            <a:r>
              <a:rPr lang="en-US" dirty="0"/>
              <a:t>We compute the stress using a constitutive law from the strain.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4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EC49-AD31-BCC7-2405-5F381C8D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A1327-40E3-E90C-CBE1-ECC306FF0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78B37-DFA3-CA47-04C5-C06246E9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0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432F8-9E1C-B974-3218-DB9FDE394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14594"/>
            <a:ext cx="10515600" cy="5062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81EC8-5B84-F659-E44B-58D4A9BC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19AC4-341C-8B40-075B-76AB4094CC1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5F2C2-C854-7AB8-B72B-B39EFFB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D7530-5DAF-1772-EA84-C3CC2BF0E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FCC23-DF2B-EC28-4BAB-7DD45BBA2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4CD5-312B-6BA7-4852-9EE8524B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6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243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7B8F-74E8-5065-DE6D-F20E0B15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3"/>
            <a:ext cx="11622078" cy="5067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D286F-BA73-9DBB-0BED-19FC4BA5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02809-3A02-07C9-6AB7-119E82120CA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81380-4938-53A6-EAE9-5073C21E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CCE6-6ABD-E08A-B2D0-E096A63C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99ED2-1335-2A7E-1B3A-4CA4BE6B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6DCE3-053C-202F-3F0E-1F814BEE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9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353B-B16E-AB91-377F-E09C04B6C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333B5-B669-6DA3-2F01-E140B20A9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75178-E83F-9E6B-3C1E-A49FF647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926" y="38374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85BB2-ECBE-AB50-E120-899A583A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A0F7A-5DF9-FBED-762A-39C516A597DF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93092D-A279-6021-BDF2-30CF808C6B1F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04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21E74-E4B2-7159-FC95-BED49F455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709B8-688C-6785-59F8-AB1D16623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855D4-BD54-1063-F3C1-067EE3580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A5F61-55A9-599A-5263-E47A100EC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876C85-3361-F742-1168-7B0F197B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77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2EDEF-CCA8-1D2D-BF2B-72ADF420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74F8C4-9C9D-91B4-E223-15A123BEDE1B}"/>
              </a:ext>
            </a:extLst>
          </p:cNvPr>
          <p:cNvSpPr/>
          <p:nvPr/>
        </p:nvSpPr>
        <p:spPr>
          <a:xfrm>
            <a:off x="0" y="391886"/>
            <a:ext cx="12192000" cy="59566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7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349F0-A574-65A1-4E59-D048FACF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C43CE-15A6-2D5B-79DA-4E9A89D2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68701"/>
            <a:ext cx="6172200" cy="4692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11B22-014E-E2EF-D897-ABF4AB403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68701"/>
            <a:ext cx="3932237" cy="4700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338FA-1303-2C79-A325-2B09F19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912C08-4DA6-5485-66FB-D57B58878F5A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FD626C-B64F-147E-DBA3-335686016CB5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92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FCD284-6EC6-15B7-4E8F-BB8B31B75DE8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B477C-A3E9-CBBF-D764-5482FE141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2469"/>
            <a:ext cx="6172200" cy="47085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61DFD-FBF5-2E21-137F-B6E8321B7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2469"/>
            <a:ext cx="3932237" cy="47165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8B800-0AF3-F9DB-387A-CD45B3F8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5653A8-84B2-D8CA-004F-16352ACCB8BE}"/>
              </a:ext>
            </a:extLst>
          </p:cNvPr>
          <p:cNvSpPr/>
          <p:nvPr/>
        </p:nvSpPr>
        <p:spPr>
          <a:xfrm>
            <a:off x="0" y="6349399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33642-F412-09DD-1C35-990B5A355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5A915-ED34-9A57-3EE3-1ECF7A3EC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502" y="642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oogle Shape;107;p17" descr="Google Shape;107;p17">
            <a:extLst>
              <a:ext uri="{FF2B5EF4-FFF2-40B4-BE49-F238E27FC236}">
                <a16:creationId xmlns:a16="http://schemas.microsoft.com/office/drawing/2014/main" id="{4B077A54-5F2C-9868-733B-772D77E0E5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365575"/>
            <a:ext cx="3105714" cy="4870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32F0F8-F501-9510-641D-6BDAC90F73B0}"/>
              </a:ext>
            </a:extLst>
          </p:cNvPr>
          <p:cNvSpPr/>
          <p:nvPr/>
        </p:nvSpPr>
        <p:spPr>
          <a:xfrm>
            <a:off x="0" y="0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3946-B562-39D3-3D9C-00B7575BC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447" y="2220361"/>
            <a:ext cx="9991106" cy="1347738"/>
          </a:xfrm>
        </p:spPr>
        <p:txBody>
          <a:bodyPr anchor="ctr"/>
          <a:lstStyle/>
          <a:p>
            <a:r>
              <a:rPr lang="en-US" dirty="0"/>
              <a:t>Implementing new physics in SPECFEM++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D7591-60EF-2494-620A-9ED2F18C4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6258"/>
            <a:ext cx="9144000" cy="7168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Rohit Kakodkar,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Congyue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Cui, Lucas Sawade &amp; Max Chien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Computing/Geosciences Department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8D597C4-090D-9B69-66AE-8A921AE4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59" y="5088837"/>
            <a:ext cx="1109643" cy="121052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8D0418-DC2A-6F9D-FC1A-8F9C6622D6CE}"/>
              </a:ext>
            </a:extLst>
          </p:cNvPr>
          <p:cNvSpPr/>
          <p:nvPr/>
        </p:nvSpPr>
        <p:spPr>
          <a:xfrm>
            <a:off x="159025" y="357809"/>
            <a:ext cx="2635291" cy="34077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CIG Meeting, Breckenridge, 2025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4AF939-75D1-9FE8-9DE7-4AAA4B047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98" y="5088837"/>
            <a:ext cx="1155619" cy="11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88736-B4D0-6B74-6A77-7494EAD9D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2327BD-8800-DA34-45FC-8FFA60C3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3393D116-8101-537D-F686-491D5E996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53F45-D55F-AAF1-ED5E-D5B4A2EC1ED5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9CBEF56A-5B10-734C-3EC9-D4A1CA366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0311D-D062-A0C1-2EE0-2CFE19497634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45E225FC-9919-3989-7090-5E5B7BD0D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B0F91F-254F-968E-3F7C-98212E69B749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E929C5-85E3-9909-124F-2F09B6B6BB2A}"/>
              </a:ext>
            </a:extLst>
          </p:cNvPr>
          <p:cNvSpPr/>
          <p:nvPr/>
        </p:nvSpPr>
        <p:spPr>
          <a:xfrm>
            <a:off x="1222408" y="2945331"/>
            <a:ext cx="4446872" cy="232931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7521E238-EFB7-20F5-ADED-F48215ECA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3995" y="1921044"/>
            <a:ext cx="641866" cy="641866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F733DFFD-D2BA-C362-DFED-1AC2A6E8B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5098" y="1921044"/>
            <a:ext cx="641866" cy="641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AD1C0-4DD7-A371-8DCB-97F60A1FDE9F}"/>
              </a:ext>
            </a:extLst>
          </p:cNvPr>
          <p:cNvSpPr txBox="1"/>
          <p:nvPr/>
        </p:nvSpPr>
        <p:spPr>
          <a:xfrm>
            <a:off x="6512757" y="205731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medium.hpp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5E498-6A6D-EC3D-C2A3-EBADC201DB61}"/>
              </a:ext>
            </a:extLst>
          </p:cNvPr>
          <p:cNvSpPr txBox="1"/>
          <p:nvPr/>
        </p:nvSpPr>
        <p:spPr>
          <a:xfrm>
            <a:off x="9074235" y="2057311"/>
            <a:ext cx="249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material_definitions.hpp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8C7167-D62A-487F-CCDA-BC6C984DB501}"/>
              </a:ext>
            </a:extLst>
          </p:cNvPr>
          <p:cNvSpPr/>
          <p:nvPr/>
        </p:nvSpPr>
        <p:spPr>
          <a:xfrm>
            <a:off x="8258476" y="1828800"/>
            <a:ext cx="3416968" cy="795459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7998-9AB2-7AD7-DBE3-63A32439ED21}"/>
              </a:ext>
            </a:extLst>
          </p:cNvPr>
          <p:cNvSpPr txBox="1"/>
          <p:nvPr/>
        </p:nvSpPr>
        <p:spPr>
          <a:xfrm>
            <a:off x="6465861" y="3088566"/>
            <a:ext cx="2775193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enum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elastic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acoustic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53AF0-7951-5F49-11C5-765DD88DC10A}"/>
              </a:ext>
            </a:extLst>
          </p:cNvPr>
          <p:cNvSpPr txBox="1"/>
          <p:nvPr/>
        </p:nvSpPr>
        <p:spPr>
          <a:xfrm>
            <a:off x="6503472" y="4228569"/>
            <a:ext cx="5050659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template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&lt;&gt;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attributes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dim2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elastic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&gt; {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public: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1200" b="0" dirty="0" err="1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constexpr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dimension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// Number of components in field</a:t>
            </a:r>
            <a:b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1200" b="0" dirty="0" err="1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constexpr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components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};</a:t>
            </a:r>
            <a:endParaRPr lang="en-US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36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D4C01-714E-4766-E8FC-AD0D2AC6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A7CC9-DFF5-BEA5-8E1D-B75B4093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4C6B46B2-0A84-34D4-9243-668FAB5EE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8FCD7D-04EA-0E98-C9DA-8B0C50BC74F6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1373099F-428A-3943-D190-FF091F789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4C8E3-1F43-BC33-F89A-8DC4ACA97FF0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256C6F37-E07F-D97E-D507-6D6492C6C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4FC86B-3050-6B30-46A6-0BF8094B427A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48A1AA-9F60-4F46-97FE-AB648FDB411C}"/>
              </a:ext>
            </a:extLst>
          </p:cNvPr>
          <p:cNvSpPr/>
          <p:nvPr/>
        </p:nvSpPr>
        <p:spPr>
          <a:xfrm>
            <a:off x="1222408" y="2945331"/>
            <a:ext cx="4446872" cy="232931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C63D230C-8F8D-148B-8345-35A71D17C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3995" y="1921044"/>
            <a:ext cx="641866" cy="641866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4A12CC03-BD68-BEBB-8C31-F2B8272CD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5098" y="1921044"/>
            <a:ext cx="641866" cy="641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BA13F8-D83C-6C3D-6834-8B1A2D10F600}"/>
              </a:ext>
            </a:extLst>
          </p:cNvPr>
          <p:cNvSpPr txBox="1"/>
          <p:nvPr/>
        </p:nvSpPr>
        <p:spPr>
          <a:xfrm>
            <a:off x="6512757" y="205731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medium.hpp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A09490-11A1-62D1-2720-C3F5E9BAD77D}"/>
              </a:ext>
            </a:extLst>
          </p:cNvPr>
          <p:cNvSpPr txBox="1"/>
          <p:nvPr/>
        </p:nvSpPr>
        <p:spPr>
          <a:xfrm>
            <a:off x="9074235" y="2057311"/>
            <a:ext cx="249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material_definitions.hpp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1E192-41C4-8CAA-BC03-0246A7EF931B}"/>
              </a:ext>
            </a:extLst>
          </p:cNvPr>
          <p:cNvSpPr/>
          <p:nvPr/>
        </p:nvSpPr>
        <p:spPr>
          <a:xfrm>
            <a:off x="5622387" y="1887044"/>
            <a:ext cx="2424333" cy="795459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B9802-568C-BA2D-395E-C94781A4C4B9}"/>
              </a:ext>
            </a:extLst>
          </p:cNvPr>
          <p:cNvSpPr txBox="1"/>
          <p:nvPr/>
        </p:nvSpPr>
        <p:spPr>
          <a:xfrm>
            <a:off x="6236923" y="2933992"/>
            <a:ext cx="4316350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ELEMENT_TYPES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((DIM2, ELASTIC, ISOTROPIC, NONE))(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ACOUSTIC, ISOTROPIC, NONE))(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ELASTIC, ISOTROPIC, STACEY))(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ACOUSTIC, ISOTROPIC, DIRICHLET))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D4DD73-E9BB-3E92-AC2D-C5CC9528152C}"/>
              </a:ext>
            </a:extLst>
          </p:cNvPr>
          <p:cNvSpPr txBox="1"/>
          <p:nvPr/>
        </p:nvSpPr>
        <p:spPr>
          <a:xfrm>
            <a:off x="6096000" y="4558111"/>
            <a:ext cx="517117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compute_forces_elastic_isotropic_none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compute_forces_acoustic_isotropic_none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compute_forces_elastic_isotropic_stacey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compute_forces_acoustic_isotropic_dirichlet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.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.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.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45A90-2305-09DE-16C5-7FC4950E7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E998F6-9AAB-A757-436C-0A7AC3B2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45AD670A-4D5B-4B7C-FBEB-F8A2DA4F0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9EAD-B146-BCBD-9304-787414E5B812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5BFF4A4A-43B3-5756-D963-D4CA95062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80823B-4FF5-3B35-4ECD-E603C33F6D01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E49E7112-E635-DAA4-2C47-C9585A34F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24E75-628B-979C-37A9-D05FE02C9DD6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F3CA0-00C0-DB9D-91AF-99D7C1B11F4B}"/>
              </a:ext>
            </a:extLst>
          </p:cNvPr>
          <p:cNvSpPr/>
          <p:nvPr/>
        </p:nvSpPr>
        <p:spPr>
          <a:xfrm>
            <a:off x="1222408" y="2945331"/>
            <a:ext cx="4446872" cy="232931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CF8AACFD-5A8B-0DE2-7B76-D16E8A349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3995" y="1921044"/>
            <a:ext cx="641866" cy="641866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8A3B24A0-00CE-16A7-E8C2-14C9187E7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5098" y="1921044"/>
            <a:ext cx="641866" cy="641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3CD926-BEFD-72AF-268C-2EC7FE256A28}"/>
              </a:ext>
            </a:extLst>
          </p:cNvPr>
          <p:cNvSpPr txBox="1"/>
          <p:nvPr/>
        </p:nvSpPr>
        <p:spPr>
          <a:xfrm>
            <a:off x="6512757" y="205731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medium.hpp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4526F3-A485-1443-EF55-548E2CA35F72}"/>
              </a:ext>
            </a:extLst>
          </p:cNvPr>
          <p:cNvSpPr txBox="1"/>
          <p:nvPr/>
        </p:nvSpPr>
        <p:spPr>
          <a:xfrm>
            <a:off x="9074235" y="2057311"/>
            <a:ext cx="249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material_definitions.hpp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D27FB-4CD8-FD7D-9D47-1DC9253DE22D}"/>
              </a:ext>
            </a:extLst>
          </p:cNvPr>
          <p:cNvSpPr/>
          <p:nvPr/>
        </p:nvSpPr>
        <p:spPr>
          <a:xfrm>
            <a:off x="5622387" y="1887044"/>
            <a:ext cx="2424333" cy="795459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4AD3B-95CD-311D-8333-0B91D9BF29B7}"/>
              </a:ext>
            </a:extLst>
          </p:cNvPr>
          <p:cNvSpPr txBox="1"/>
          <p:nvPr/>
        </p:nvSpPr>
        <p:spPr>
          <a:xfrm>
            <a:off x="6236923" y="2933992"/>
            <a:ext cx="4316350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ELEMENT_TYPES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((DIM2, ELASTIC, ISOTROPIC, NONE))(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ACOUSTIC, ISOTROPIC, NONE))(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ELASTIC, ISOTROPIC, STACEY))(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ACOUSTIC, ISOTROPIC, DIRICHLET))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304D8-E54C-F54E-C6D0-7EBAF473F8FF}"/>
              </a:ext>
            </a:extLst>
          </p:cNvPr>
          <p:cNvSpPr txBox="1"/>
          <p:nvPr/>
        </p:nvSpPr>
        <p:spPr>
          <a:xfrm>
            <a:off x="5669280" y="4151259"/>
            <a:ext cx="65227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FOR_EACH_IN_PRODUCT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	(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DIMENSION_TAG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(DIM2),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	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(ACOUSTIC,ELASTIC),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	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PROPERTY_TAG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(ISOTROPIC),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         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BOUNDARY_TAG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(NONE, STACEY, DIRICHLET)),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  {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250DF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8250DF"/>
                </a:solidFill>
                <a:latin typeface="Menlo" panose="020B0609030804020204" pitchFamily="49" charset="0"/>
              </a:rPr>
              <a:t>compute_forces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>
                <a:solidFill>
                  <a:srgbClr val="8A4600"/>
                </a:solidFill>
                <a:latin typeface="Menlo" panose="020B0609030804020204" pitchFamily="49" charset="0"/>
              </a:rPr>
              <a:t>DIMENTION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8A4600"/>
                </a:solidFill>
                <a:latin typeface="Menlo" panose="020B0609030804020204" pitchFamily="49" charset="0"/>
              </a:rPr>
              <a:t>MEDIUM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8A4600"/>
                </a:solidFill>
                <a:latin typeface="Menlo" panose="020B0609030804020204" pitchFamily="49" charset="0"/>
              </a:rPr>
              <a:t>PROPERTY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8A4600"/>
                </a:solidFill>
                <a:latin typeface="Menlo" panose="020B0609030804020204" pitchFamily="49" charset="0"/>
              </a:rPr>
              <a:t>BOUNDARY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}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738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9AA64-C050-284E-95AF-8A5A52BF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E7DC6-6D97-B8C9-7E3A-1E830D17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924893F0-E19A-9BC0-3E62-D5B9DCA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16882-D5AA-46B5-D87C-80816F604CB3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8671F6A1-7362-5D5C-1986-4916E736C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937E26-C9D5-2FF9-2F65-CEB57CDD364B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0CF37847-8A5A-A0A2-8EEB-3B8464157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89CEA3-4814-2BEA-A253-EE59B5248B73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AA75C-CA00-1580-ACD2-16AFD7FD934D}"/>
              </a:ext>
            </a:extLst>
          </p:cNvPr>
          <p:cNvSpPr txBox="1"/>
          <p:nvPr/>
        </p:nvSpPr>
        <p:spPr>
          <a:xfrm>
            <a:off x="5399773" y="208850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 lines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11C5F-6D2B-E9F6-B6DE-030D042C0FF1}"/>
              </a:ext>
            </a:extLst>
          </p:cNvPr>
          <p:cNvSpPr txBox="1"/>
          <p:nvPr/>
        </p:nvSpPr>
        <p:spPr>
          <a:xfrm>
            <a:off x="5399772" y="331032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3 - 10 lines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9A852-9AA4-1A60-A036-DB3C9E738F5E}"/>
              </a:ext>
            </a:extLst>
          </p:cNvPr>
          <p:cNvSpPr txBox="1"/>
          <p:nvPr/>
        </p:nvSpPr>
        <p:spPr>
          <a:xfrm>
            <a:off x="5399771" y="4532154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3 - 10 lines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6E30A2-6655-A1AA-67EA-24DEBE7E7386}"/>
              </a:ext>
            </a:extLst>
          </p:cNvPr>
          <p:cNvSpPr txBox="1"/>
          <p:nvPr/>
        </p:nvSpPr>
        <p:spPr>
          <a:xfrm>
            <a:off x="10106526" y="3522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4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0409A8-EB84-8387-87CE-9971B0A3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mesh</a:t>
            </a:r>
          </a:p>
        </p:txBody>
      </p:sp>
      <p:pic>
        <p:nvPicPr>
          <p:cNvPr id="4" name="Graphic 3" descr="Inbox with solid fill">
            <a:extLst>
              <a:ext uri="{FF2B5EF4-FFF2-40B4-BE49-F238E27FC236}">
                <a16:creationId xmlns:a16="http://schemas.microsoft.com/office/drawing/2014/main" id="{1D1F9FA9-D35C-7396-8C41-665FD6D53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559" y="3153078"/>
            <a:ext cx="704248" cy="704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0269EC-50BE-587D-B94E-FB440A0FB60C}"/>
              </a:ext>
            </a:extLst>
          </p:cNvPr>
          <p:cNvSpPr txBox="1"/>
          <p:nvPr/>
        </p:nvSpPr>
        <p:spPr>
          <a:xfrm>
            <a:off x="2136807" y="332053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the mesh reader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29DF3-EE8E-A88F-C5FB-07BB6686DC39}"/>
              </a:ext>
            </a:extLst>
          </p:cNvPr>
          <p:cNvSpPr txBox="1"/>
          <p:nvPr/>
        </p:nvSpPr>
        <p:spPr>
          <a:xfrm>
            <a:off x="5303521" y="332053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80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C30FC-7921-0891-BEA8-8FD69943623F}"/>
              </a:ext>
            </a:extLst>
          </p:cNvPr>
          <p:cNvSpPr txBox="1"/>
          <p:nvPr/>
        </p:nvSpPr>
        <p:spPr>
          <a:xfrm>
            <a:off x="7121491" y="3182036"/>
            <a:ext cx="450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Reads the MESHFEM2D mesh binary file line-by-line</a:t>
            </a:r>
          </a:p>
        </p:txBody>
      </p:sp>
    </p:spTree>
    <p:extLst>
      <p:ext uri="{BB962C8B-B14F-4D97-AF65-F5344CB8AC3E}">
        <p14:creationId xmlns:p14="http://schemas.microsoft.com/office/powerpoint/2010/main" val="145936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9FCF0E-08F1-3D3D-C5D4-41DD9445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Bookkeeping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F5782E-7C3A-D06F-57E3-8154B17DCB6D}"/>
              </a:ext>
            </a:extLst>
          </p:cNvPr>
          <p:cNvGrpSpPr/>
          <p:nvPr/>
        </p:nvGrpSpPr>
        <p:grpSpPr>
          <a:xfrm>
            <a:off x="1105301" y="690834"/>
            <a:ext cx="3229445" cy="704248"/>
            <a:chOff x="1105301" y="900694"/>
            <a:chExt cx="3229445" cy="704248"/>
          </a:xfrm>
        </p:grpSpPr>
        <p:pic>
          <p:nvPicPr>
            <p:cNvPr id="10" name="Graphic 9" descr="Inbox with solid fill">
              <a:extLst>
                <a:ext uri="{FF2B5EF4-FFF2-40B4-BE49-F238E27FC236}">
                  <a16:creationId xmlns:a16="http://schemas.microsoft.com/office/drawing/2014/main" id="{738C6690-B649-4999-88DE-068CB84E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900694"/>
              <a:ext cx="704248" cy="7042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137293-A105-7E5E-56C8-69D3B519B614}"/>
                </a:ext>
              </a:extLst>
            </p:cNvPr>
            <p:cNvSpPr txBox="1"/>
            <p:nvPr/>
          </p:nvSpPr>
          <p:spPr>
            <a:xfrm>
              <a:off x="2002056" y="1068152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element types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5AEB6-F298-D00A-4E4F-F5CD35E35C10}"/>
              </a:ext>
            </a:extLst>
          </p:cNvPr>
          <p:cNvGrpSpPr/>
          <p:nvPr/>
        </p:nvGrpSpPr>
        <p:grpSpPr>
          <a:xfrm>
            <a:off x="1105301" y="1482981"/>
            <a:ext cx="3498749" cy="704248"/>
            <a:chOff x="1105301" y="1737245"/>
            <a:chExt cx="3498749" cy="704248"/>
          </a:xfrm>
        </p:grpSpPr>
        <p:pic>
          <p:nvPicPr>
            <p:cNvPr id="12" name="Graphic 11" descr="Inbox with solid fill">
              <a:extLst>
                <a:ext uri="{FF2B5EF4-FFF2-40B4-BE49-F238E27FC236}">
                  <a16:creationId xmlns:a16="http://schemas.microsoft.com/office/drawing/2014/main" id="{4142BAC3-EEF1-48F2-404F-1D271BE84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1737245"/>
              <a:ext cx="704248" cy="70424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2A8738-2822-B9FC-2C15-6899D5383500}"/>
                </a:ext>
              </a:extLst>
            </p:cNvPr>
            <p:cNvSpPr txBox="1"/>
            <p:nvPr/>
          </p:nvSpPr>
          <p:spPr>
            <a:xfrm>
              <a:off x="2002056" y="1904703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Update data containers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49B06D-9C6F-E60A-589C-BFBBEBDBE98C}"/>
              </a:ext>
            </a:extLst>
          </p:cNvPr>
          <p:cNvGrpSpPr/>
          <p:nvPr/>
        </p:nvGrpSpPr>
        <p:grpSpPr>
          <a:xfrm>
            <a:off x="1105301" y="2275128"/>
            <a:ext cx="2869411" cy="704248"/>
            <a:chOff x="1105301" y="2452355"/>
            <a:chExt cx="2869411" cy="704248"/>
          </a:xfrm>
        </p:grpSpPr>
        <p:pic>
          <p:nvPicPr>
            <p:cNvPr id="14" name="Graphic 13" descr="Inbox with solid fill">
              <a:extLst>
                <a:ext uri="{FF2B5EF4-FFF2-40B4-BE49-F238E27FC236}">
                  <a16:creationId xmlns:a16="http://schemas.microsoft.com/office/drawing/2014/main" id="{B22ED44F-4130-D3A4-F0E3-3B8DA0EC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2452355"/>
              <a:ext cx="704248" cy="7042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7846A5-BE45-501D-0EB9-A6313685883A}"/>
                </a:ext>
              </a:extLst>
            </p:cNvPr>
            <p:cNvSpPr txBox="1"/>
            <p:nvPr/>
          </p:nvSpPr>
          <p:spPr>
            <a:xfrm>
              <a:off x="2002056" y="2619813"/>
              <a:ext cx="1972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sources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C7D02B-CBC5-2E7C-F38C-BCCA699F47FC}"/>
              </a:ext>
            </a:extLst>
          </p:cNvPr>
          <p:cNvGrpSpPr/>
          <p:nvPr/>
        </p:nvGrpSpPr>
        <p:grpSpPr>
          <a:xfrm>
            <a:off x="1105301" y="3067275"/>
            <a:ext cx="2983224" cy="704248"/>
            <a:chOff x="1105301" y="3285740"/>
            <a:chExt cx="2983224" cy="704248"/>
          </a:xfrm>
        </p:grpSpPr>
        <p:pic>
          <p:nvPicPr>
            <p:cNvPr id="16" name="Graphic 15" descr="Inbox with solid fill">
              <a:extLst>
                <a:ext uri="{FF2B5EF4-FFF2-40B4-BE49-F238E27FC236}">
                  <a16:creationId xmlns:a16="http://schemas.microsoft.com/office/drawing/2014/main" id="{0B0FB47D-8866-43DC-4EAC-F7C0737B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3285740"/>
              <a:ext cx="704248" cy="7042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D6945D-CAE0-EFCC-CD56-F09054DDE59F}"/>
                </a:ext>
              </a:extLst>
            </p:cNvPr>
            <p:cNvSpPr txBox="1"/>
            <p:nvPr/>
          </p:nvSpPr>
          <p:spPr>
            <a:xfrm>
              <a:off x="2002056" y="3453198"/>
              <a:ext cx="2086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receivers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0FD423-05EF-81FC-6BA3-EED3371C7CA8}"/>
              </a:ext>
            </a:extLst>
          </p:cNvPr>
          <p:cNvGrpSpPr/>
          <p:nvPr/>
        </p:nvGrpSpPr>
        <p:grpSpPr>
          <a:xfrm>
            <a:off x="1105301" y="3859422"/>
            <a:ext cx="2918462" cy="704248"/>
            <a:chOff x="1127743" y="4101917"/>
            <a:chExt cx="2918462" cy="704248"/>
          </a:xfrm>
        </p:grpSpPr>
        <p:pic>
          <p:nvPicPr>
            <p:cNvPr id="18" name="Graphic 17" descr="Inbox with solid fill">
              <a:extLst>
                <a:ext uri="{FF2B5EF4-FFF2-40B4-BE49-F238E27FC236}">
                  <a16:creationId xmlns:a16="http://schemas.microsoft.com/office/drawing/2014/main" id="{C6E61D04-F3A4-8AA0-7ADD-D9F667323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378EA7-A2B2-444F-549D-9623D4B86C6C}"/>
                </a:ext>
              </a:extLst>
            </p:cNvPr>
            <p:cNvSpPr txBox="1"/>
            <p:nvPr/>
          </p:nvSpPr>
          <p:spPr>
            <a:xfrm>
              <a:off x="2024498" y="4269375"/>
              <a:ext cx="2021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properties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D7BBAC-5162-4A50-D9D7-99FCC4D68AE6}"/>
              </a:ext>
            </a:extLst>
          </p:cNvPr>
          <p:cNvGrpSpPr/>
          <p:nvPr/>
        </p:nvGrpSpPr>
        <p:grpSpPr>
          <a:xfrm>
            <a:off x="1105301" y="4651569"/>
            <a:ext cx="3207003" cy="704248"/>
            <a:chOff x="1127743" y="4935302"/>
            <a:chExt cx="3207003" cy="704248"/>
          </a:xfrm>
        </p:grpSpPr>
        <p:pic>
          <p:nvPicPr>
            <p:cNvPr id="20" name="Graphic 19" descr="Inbox with solid fill">
              <a:extLst>
                <a:ext uri="{FF2B5EF4-FFF2-40B4-BE49-F238E27FC236}">
                  <a16:creationId xmlns:a16="http://schemas.microsoft.com/office/drawing/2014/main" id="{60688903-046A-D853-7172-4630BE927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7743" y="4935302"/>
              <a:ext cx="704248" cy="7042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B621C4-620F-7409-0BFA-4321E01C65A2}"/>
                </a:ext>
              </a:extLst>
            </p:cNvPr>
            <p:cNvSpPr txBox="1"/>
            <p:nvPr/>
          </p:nvSpPr>
          <p:spPr>
            <a:xfrm>
              <a:off x="2024498" y="5102760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misfit kernels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4A5044-15D4-BD7C-11DE-1D4CBABEB950}"/>
              </a:ext>
            </a:extLst>
          </p:cNvPr>
          <p:cNvGrpSpPr/>
          <p:nvPr/>
        </p:nvGrpSpPr>
        <p:grpSpPr>
          <a:xfrm>
            <a:off x="1105301" y="5443718"/>
            <a:ext cx="2650761" cy="704248"/>
            <a:chOff x="1127743" y="5653578"/>
            <a:chExt cx="2650761" cy="704248"/>
          </a:xfrm>
        </p:grpSpPr>
        <p:pic>
          <p:nvPicPr>
            <p:cNvPr id="22" name="Graphic 21" descr="Inbox with solid fill">
              <a:extLst>
                <a:ext uri="{FF2B5EF4-FFF2-40B4-BE49-F238E27FC236}">
                  <a16:creationId xmlns:a16="http://schemas.microsoft.com/office/drawing/2014/main" id="{B1B7C28D-5DCD-6B46-01F8-BCA961A7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7743" y="5653578"/>
              <a:ext cx="704248" cy="7042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16BDFE-E7D2-18B6-3004-CEABB6D76A14}"/>
                </a:ext>
              </a:extLst>
            </p:cNvPr>
            <p:cNvSpPr txBox="1"/>
            <p:nvPr/>
          </p:nvSpPr>
          <p:spPr>
            <a:xfrm>
              <a:off x="2024498" y="5918937"/>
              <a:ext cx="1754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wavefields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676CD-82E5-C4C0-6778-EAC9FDDB0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BD904-C3C6-046F-65A2-89AA3C23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Bookkeeping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A267F9-25F0-0A98-1ECE-2A6A6B816306}"/>
              </a:ext>
            </a:extLst>
          </p:cNvPr>
          <p:cNvGrpSpPr/>
          <p:nvPr/>
        </p:nvGrpSpPr>
        <p:grpSpPr>
          <a:xfrm>
            <a:off x="1105301" y="690834"/>
            <a:ext cx="3229445" cy="704248"/>
            <a:chOff x="1105301" y="900694"/>
            <a:chExt cx="3229445" cy="704248"/>
          </a:xfrm>
        </p:grpSpPr>
        <p:pic>
          <p:nvPicPr>
            <p:cNvPr id="10" name="Graphic 9" descr="Inbox with solid fill">
              <a:extLst>
                <a:ext uri="{FF2B5EF4-FFF2-40B4-BE49-F238E27FC236}">
                  <a16:creationId xmlns:a16="http://schemas.microsoft.com/office/drawing/2014/main" id="{C1F4C59D-E5D2-947F-6F59-E36F9715B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900694"/>
              <a:ext cx="704248" cy="7042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B0A667-F7E6-B40C-4E3F-6ACDA38F7026}"/>
                </a:ext>
              </a:extLst>
            </p:cNvPr>
            <p:cNvSpPr txBox="1"/>
            <p:nvPr/>
          </p:nvSpPr>
          <p:spPr>
            <a:xfrm>
              <a:off x="2002056" y="1068152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element types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7CA24C-BE33-D4EC-874E-4E6B37514157}"/>
              </a:ext>
            </a:extLst>
          </p:cNvPr>
          <p:cNvGrpSpPr/>
          <p:nvPr/>
        </p:nvGrpSpPr>
        <p:grpSpPr>
          <a:xfrm>
            <a:off x="1105301" y="1482981"/>
            <a:ext cx="3498749" cy="704248"/>
            <a:chOff x="1105301" y="1737245"/>
            <a:chExt cx="3498749" cy="704248"/>
          </a:xfrm>
        </p:grpSpPr>
        <p:pic>
          <p:nvPicPr>
            <p:cNvPr id="12" name="Graphic 11" descr="Inbox with solid fill">
              <a:extLst>
                <a:ext uri="{FF2B5EF4-FFF2-40B4-BE49-F238E27FC236}">
                  <a16:creationId xmlns:a16="http://schemas.microsoft.com/office/drawing/2014/main" id="{9F84F530-6DC4-7E8E-3DEA-69CB66BF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1737245"/>
              <a:ext cx="704248" cy="70424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CFE93E-F6C4-8F5B-6098-72A8330C6D03}"/>
                </a:ext>
              </a:extLst>
            </p:cNvPr>
            <p:cNvSpPr txBox="1"/>
            <p:nvPr/>
          </p:nvSpPr>
          <p:spPr>
            <a:xfrm>
              <a:off x="2002056" y="1904703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Update data containers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F72776-07B2-DE22-12AD-CB1483D8E9A1}"/>
              </a:ext>
            </a:extLst>
          </p:cNvPr>
          <p:cNvGrpSpPr/>
          <p:nvPr/>
        </p:nvGrpSpPr>
        <p:grpSpPr>
          <a:xfrm>
            <a:off x="1105301" y="2275128"/>
            <a:ext cx="2869411" cy="704248"/>
            <a:chOff x="1105301" y="2452355"/>
            <a:chExt cx="2869411" cy="704248"/>
          </a:xfrm>
        </p:grpSpPr>
        <p:pic>
          <p:nvPicPr>
            <p:cNvPr id="14" name="Graphic 13" descr="Inbox with solid fill">
              <a:extLst>
                <a:ext uri="{FF2B5EF4-FFF2-40B4-BE49-F238E27FC236}">
                  <a16:creationId xmlns:a16="http://schemas.microsoft.com/office/drawing/2014/main" id="{9D210AA4-6018-4555-346D-9B76047B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2452355"/>
              <a:ext cx="704248" cy="7042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7144F4-BA7D-34F3-67B6-F0FF6E16DF1B}"/>
                </a:ext>
              </a:extLst>
            </p:cNvPr>
            <p:cNvSpPr txBox="1"/>
            <p:nvPr/>
          </p:nvSpPr>
          <p:spPr>
            <a:xfrm>
              <a:off x="2002056" y="2619813"/>
              <a:ext cx="1972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sources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D01B60-CBFC-40EF-7048-7EF0E367FA62}"/>
              </a:ext>
            </a:extLst>
          </p:cNvPr>
          <p:cNvGrpSpPr/>
          <p:nvPr/>
        </p:nvGrpSpPr>
        <p:grpSpPr>
          <a:xfrm>
            <a:off x="1105301" y="3067275"/>
            <a:ext cx="2983224" cy="704248"/>
            <a:chOff x="1105301" y="3285740"/>
            <a:chExt cx="2983224" cy="704248"/>
          </a:xfrm>
        </p:grpSpPr>
        <p:pic>
          <p:nvPicPr>
            <p:cNvPr id="16" name="Graphic 15" descr="Inbox with solid fill">
              <a:extLst>
                <a:ext uri="{FF2B5EF4-FFF2-40B4-BE49-F238E27FC236}">
                  <a16:creationId xmlns:a16="http://schemas.microsoft.com/office/drawing/2014/main" id="{D6A01517-281A-EAB3-FE62-514CD9845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3285740"/>
              <a:ext cx="704248" cy="7042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901BCA-A2BE-00F5-2FE7-BA4060C8BA27}"/>
                </a:ext>
              </a:extLst>
            </p:cNvPr>
            <p:cNvSpPr txBox="1"/>
            <p:nvPr/>
          </p:nvSpPr>
          <p:spPr>
            <a:xfrm>
              <a:off x="2002056" y="3453198"/>
              <a:ext cx="2086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receivers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5716EB-5DBC-DBD9-967B-A9CDCF8ADE47}"/>
              </a:ext>
            </a:extLst>
          </p:cNvPr>
          <p:cNvGrpSpPr/>
          <p:nvPr/>
        </p:nvGrpSpPr>
        <p:grpSpPr>
          <a:xfrm>
            <a:off x="1105301" y="3859422"/>
            <a:ext cx="2918462" cy="704248"/>
            <a:chOff x="1127743" y="4101917"/>
            <a:chExt cx="2918462" cy="704248"/>
          </a:xfrm>
        </p:grpSpPr>
        <p:pic>
          <p:nvPicPr>
            <p:cNvPr id="18" name="Graphic 17" descr="Inbox with solid fill">
              <a:extLst>
                <a:ext uri="{FF2B5EF4-FFF2-40B4-BE49-F238E27FC236}">
                  <a16:creationId xmlns:a16="http://schemas.microsoft.com/office/drawing/2014/main" id="{0418F278-1721-FB16-9F66-186ACD7B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8C3DEB-A5C2-FC96-DF51-CB3FC6443F90}"/>
                </a:ext>
              </a:extLst>
            </p:cNvPr>
            <p:cNvSpPr txBox="1"/>
            <p:nvPr/>
          </p:nvSpPr>
          <p:spPr>
            <a:xfrm>
              <a:off x="2024498" y="4269375"/>
              <a:ext cx="2021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properties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8ACDA0-7E3E-D6AC-1639-96B65B891369}"/>
              </a:ext>
            </a:extLst>
          </p:cNvPr>
          <p:cNvGrpSpPr/>
          <p:nvPr/>
        </p:nvGrpSpPr>
        <p:grpSpPr>
          <a:xfrm>
            <a:off x="1105301" y="4651569"/>
            <a:ext cx="3207003" cy="704248"/>
            <a:chOff x="1127743" y="4935302"/>
            <a:chExt cx="3207003" cy="704248"/>
          </a:xfrm>
        </p:grpSpPr>
        <p:pic>
          <p:nvPicPr>
            <p:cNvPr id="20" name="Graphic 19" descr="Inbox with solid fill">
              <a:extLst>
                <a:ext uri="{FF2B5EF4-FFF2-40B4-BE49-F238E27FC236}">
                  <a16:creationId xmlns:a16="http://schemas.microsoft.com/office/drawing/2014/main" id="{A53EB86A-6286-CAFE-E3F0-CCE1126BF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935302"/>
              <a:ext cx="704248" cy="7042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50A3D3-A594-799C-35E7-82E47A14510C}"/>
                </a:ext>
              </a:extLst>
            </p:cNvPr>
            <p:cNvSpPr txBox="1"/>
            <p:nvPr/>
          </p:nvSpPr>
          <p:spPr>
            <a:xfrm>
              <a:off x="2024498" y="5102760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misfit kernels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B6B2B3-5333-02A9-7B30-DB149B1B566F}"/>
              </a:ext>
            </a:extLst>
          </p:cNvPr>
          <p:cNvGrpSpPr/>
          <p:nvPr/>
        </p:nvGrpSpPr>
        <p:grpSpPr>
          <a:xfrm>
            <a:off x="1105301" y="5443718"/>
            <a:ext cx="2650761" cy="704248"/>
            <a:chOff x="1127743" y="5653578"/>
            <a:chExt cx="2650761" cy="704248"/>
          </a:xfrm>
        </p:grpSpPr>
        <p:pic>
          <p:nvPicPr>
            <p:cNvPr id="22" name="Graphic 21" descr="Inbox with solid fill">
              <a:extLst>
                <a:ext uri="{FF2B5EF4-FFF2-40B4-BE49-F238E27FC236}">
                  <a16:creationId xmlns:a16="http://schemas.microsoft.com/office/drawing/2014/main" id="{16C31CE4-9F9F-2547-C74F-3AFF90649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5653578"/>
              <a:ext cx="704248" cy="7042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E5145A-4440-8815-15FF-498253184360}"/>
                </a:ext>
              </a:extLst>
            </p:cNvPr>
            <p:cNvSpPr txBox="1"/>
            <p:nvPr/>
          </p:nvSpPr>
          <p:spPr>
            <a:xfrm>
              <a:off x="2024498" y="5918937"/>
              <a:ext cx="1754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wavefields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9F96406-15E1-9EE7-19E1-71331FE50189}"/>
              </a:ext>
            </a:extLst>
          </p:cNvPr>
          <p:cNvSpPr/>
          <p:nvPr/>
        </p:nvSpPr>
        <p:spPr>
          <a:xfrm>
            <a:off x="1105301" y="690835"/>
            <a:ext cx="3461882" cy="70424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C5F45B95-0428-C71C-342D-200C8850E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1854" y="1494619"/>
            <a:ext cx="641866" cy="641866"/>
          </a:xfrm>
          <a:prstGeom prst="rect">
            <a:avLst/>
          </a:prstGeom>
        </p:spPr>
      </p:pic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B39C4EDA-CCE4-AF83-EABA-6483122FE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6247" y="1494619"/>
            <a:ext cx="641866" cy="641866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630682FC-C5AE-6680-147C-74F7FF49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8145" y="1500814"/>
            <a:ext cx="641866" cy="6418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1566991-299B-D584-B3DB-52912E1B74FA}"/>
              </a:ext>
            </a:extLst>
          </p:cNvPr>
          <p:cNvSpPr/>
          <p:nvPr/>
        </p:nvSpPr>
        <p:spPr>
          <a:xfrm>
            <a:off x="1105300" y="2195571"/>
            <a:ext cx="3461882" cy="395239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6F16B9-CC00-6F70-1685-A9ED7E917274}"/>
              </a:ext>
            </a:extLst>
          </p:cNvPr>
          <p:cNvSpPr txBox="1"/>
          <p:nvPr/>
        </p:nvSpPr>
        <p:spPr>
          <a:xfrm>
            <a:off x="5475777" y="2739725"/>
            <a:ext cx="6097604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250D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FOR_EACH_IN_PRODUCT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8250DF"/>
                </a:solidFill>
                <a:latin typeface="Menlo" panose="020B0609030804020204" pitchFamily="49" charset="0"/>
              </a:rPr>
              <a:t>DIMENSION_TAG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(DIM2),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  </a:t>
            </a:r>
            <a:r>
              <a:rPr lang="en-US" sz="1200" dirty="0">
                <a:solidFill>
                  <a:srgbClr val="8250DF"/>
                </a:solidFill>
                <a:latin typeface="Menlo" panose="020B0609030804020204" pitchFamily="49" charset="0"/>
              </a:rPr>
              <a:t>MEDIUM_TAG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(ACOUSTIC,ELASTIC),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250DF"/>
                </a:solidFill>
                <a:latin typeface="Menlo" panose="020B0609030804020204" pitchFamily="49" charset="0"/>
              </a:rPr>
              <a:t>   PROPERTY_TAG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(ISOTROPIC),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250DF"/>
                </a:solidFill>
                <a:latin typeface="Menlo" panose="020B0609030804020204" pitchFamily="49" charset="0"/>
              </a:rPr>
              <a:t>   BOUNDARY_TAG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(NONE, STACEY, DIRICHLET)),</a:t>
            </a:r>
          </a:p>
          <a:p>
            <a:pPr>
              <a:lnSpc>
                <a:spcPts val="1350"/>
              </a:lnSpc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{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    </a:t>
            </a:r>
            <a:r>
              <a:rPr lang="en-US" sz="1200" dirty="0" err="1">
                <a:solidFill>
                  <a:srgbClr val="24292F"/>
                </a:solidFill>
                <a:latin typeface="Menlo" panose="020B0609030804020204" pitchFamily="49" charset="0"/>
              </a:rPr>
              <a:t>create_data_container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&lt;...&gt;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675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0E2D9-DFD5-2A10-0826-0D5B2FAB5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5E39F0-B5AA-FF9E-B7E9-6D1494FB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Bookkeeping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DF0703-6200-0BC1-1E32-A530579E35A8}"/>
              </a:ext>
            </a:extLst>
          </p:cNvPr>
          <p:cNvGrpSpPr/>
          <p:nvPr/>
        </p:nvGrpSpPr>
        <p:grpSpPr>
          <a:xfrm>
            <a:off x="1105301" y="690834"/>
            <a:ext cx="3229445" cy="704248"/>
            <a:chOff x="1105301" y="900694"/>
            <a:chExt cx="3229445" cy="704248"/>
          </a:xfrm>
        </p:grpSpPr>
        <p:pic>
          <p:nvPicPr>
            <p:cNvPr id="10" name="Graphic 9" descr="Inbox with solid fill">
              <a:extLst>
                <a:ext uri="{FF2B5EF4-FFF2-40B4-BE49-F238E27FC236}">
                  <a16:creationId xmlns:a16="http://schemas.microsoft.com/office/drawing/2014/main" id="{BA0FCD4C-12D8-5C85-1908-254638195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900694"/>
              <a:ext cx="704248" cy="7042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C21477-D05F-D434-5BDE-D40AE1383CBB}"/>
                </a:ext>
              </a:extLst>
            </p:cNvPr>
            <p:cNvSpPr txBox="1"/>
            <p:nvPr/>
          </p:nvSpPr>
          <p:spPr>
            <a:xfrm>
              <a:off x="2002056" y="1068152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element types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7C8E0A-7BC2-636C-85C3-466B148D5C8E}"/>
              </a:ext>
            </a:extLst>
          </p:cNvPr>
          <p:cNvGrpSpPr/>
          <p:nvPr/>
        </p:nvGrpSpPr>
        <p:grpSpPr>
          <a:xfrm>
            <a:off x="1105301" y="1482981"/>
            <a:ext cx="3498749" cy="704248"/>
            <a:chOff x="1105301" y="1737245"/>
            <a:chExt cx="3498749" cy="704248"/>
          </a:xfrm>
        </p:grpSpPr>
        <p:pic>
          <p:nvPicPr>
            <p:cNvPr id="12" name="Graphic 11" descr="Inbox with solid fill">
              <a:extLst>
                <a:ext uri="{FF2B5EF4-FFF2-40B4-BE49-F238E27FC236}">
                  <a16:creationId xmlns:a16="http://schemas.microsoft.com/office/drawing/2014/main" id="{44C1AEC8-4CCE-3AE9-D94D-4ABE36D73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1737245"/>
              <a:ext cx="704248" cy="70424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D32EDA-9869-E0BB-9049-25361C12A8E8}"/>
                </a:ext>
              </a:extLst>
            </p:cNvPr>
            <p:cNvSpPr txBox="1"/>
            <p:nvPr/>
          </p:nvSpPr>
          <p:spPr>
            <a:xfrm>
              <a:off x="2002056" y="1904703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Update data containers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AB2A27-1971-6A69-950D-D9D6DEFED09C}"/>
              </a:ext>
            </a:extLst>
          </p:cNvPr>
          <p:cNvGrpSpPr/>
          <p:nvPr/>
        </p:nvGrpSpPr>
        <p:grpSpPr>
          <a:xfrm>
            <a:off x="1105301" y="2275128"/>
            <a:ext cx="2869411" cy="704248"/>
            <a:chOff x="1105301" y="2452355"/>
            <a:chExt cx="2869411" cy="704248"/>
          </a:xfrm>
        </p:grpSpPr>
        <p:pic>
          <p:nvPicPr>
            <p:cNvPr id="14" name="Graphic 13" descr="Inbox with solid fill">
              <a:extLst>
                <a:ext uri="{FF2B5EF4-FFF2-40B4-BE49-F238E27FC236}">
                  <a16:creationId xmlns:a16="http://schemas.microsoft.com/office/drawing/2014/main" id="{0C1D86F9-EE0C-A4A6-2B63-501BDCC5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2452355"/>
              <a:ext cx="704248" cy="7042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6AEE18-F7DC-4EFA-F0AD-FF2B017C73B5}"/>
                </a:ext>
              </a:extLst>
            </p:cNvPr>
            <p:cNvSpPr txBox="1"/>
            <p:nvPr/>
          </p:nvSpPr>
          <p:spPr>
            <a:xfrm>
              <a:off x="2002056" y="2619813"/>
              <a:ext cx="1972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sources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06CD9B-5AB4-8E67-6AE9-69CE0BD17717}"/>
              </a:ext>
            </a:extLst>
          </p:cNvPr>
          <p:cNvGrpSpPr/>
          <p:nvPr/>
        </p:nvGrpSpPr>
        <p:grpSpPr>
          <a:xfrm>
            <a:off x="1105301" y="3067275"/>
            <a:ext cx="2983224" cy="704248"/>
            <a:chOff x="1105301" y="3285740"/>
            <a:chExt cx="2983224" cy="704248"/>
          </a:xfrm>
        </p:grpSpPr>
        <p:pic>
          <p:nvPicPr>
            <p:cNvPr id="16" name="Graphic 15" descr="Inbox with solid fill">
              <a:extLst>
                <a:ext uri="{FF2B5EF4-FFF2-40B4-BE49-F238E27FC236}">
                  <a16:creationId xmlns:a16="http://schemas.microsoft.com/office/drawing/2014/main" id="{9147561D-50DB-8C58-BD9C-65C0570BC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3285740"/>
              <a:ext cx="704248" cy="7042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F5A8D-C681-415A-D558-92A54C9E6FC3}"/>
                </a:ext>
              </a:extLst>
            </p:cNvPr>
            <p:cNvSpPr txBox="1"/>
            <p:nvPr/>
          </p:nvSpPr>
          <p:spPr>
            <a:xfrm>
              <a:off x="2002056" y="3453198"/>
              <a:ext cx="2086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receivers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06C257-5A6B-83FC-15C6-6DEFC0033ADF}"/>
              </a:ext>
            </a:extLst>
          </p:cNvPr>
          <p:cNvGrpSpPr/>
          <p:nvPr/>
        </p:nvGrpSpPr>
        <p:grpSpPr>
          <a:xfrm>
            <a:off x="1105301" y="3859422"/>
            <a:ext cx="2918462" cy="704248"/>
            <a:chOff x="1127743" y="4101917"/>
            <a:chExt cx="2918462" cy="704248"/>
          </a:xfrm>
        </p:grpSpPr>
        <p:pic>
          <p:nvPicPr>
            <p:cNvPr id="18" name="Graphic 17" descr="Inbox with solid fill">
              <a:extLst>
                <a:ext uri="{FF2B5EF4-FFF2-40B4-BE49-F238E27FC236}">
                  <a16:creationId xmlns:a16="http://schemas.microsoft.com/office/drawing/2014/main" id="{CE28E2D9-9325-9A9E-BAEC-B10540D85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304D6A-EDF1-0270-5BAC-682DF48158B3}"/>
                </a:ext>
              </a:extLst>
            </p:cNvPr>
            <p:cNvSpPr txBox="1"/>
            <p:nvPr/>
          </p:nvSpPr>
          <p:spPr>
            <a:xfrm>
              <a:off x="2024498" y="4269375"/>
              <a:ext cx="2021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properties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F5F764-B7AD-E2CC-7B5E-FF37FF59F0AF}"/>
              </a:ext>
            </a:extLst>
          </p:cNvPr>
          <p:cNvGrpSpPr/>
          <p:nvPr/>
        </p:nvGrpSpPr>
        <p:grpSpPr>
          <a:xfrm>
            <a:off x="1105301" y="4651569"/>
            <a:ext cx="3207003" cy="704248"/>
            <a:chOff x="1127743" y="4935302"/>
            <a:chExt cx="3207003" cy="704248"/>
          </a:xfrm>
        </p:grpSpPr>
        <p:pic>
          <p:nvPicPr>
            <p:cNvPr id="20" name="Graphic 19" descr="Inbox with solid fill">
              <a:extLst>
                <a:ext uri="{FF2B5EF4-FFF2-40B4-BE49-F238E27FC236}">
                  <a16:creationId xmlns:a16="http://schemas.microsoft.com/office/drawing/2014/main" id="{2B4AA03C-C5C2-C280-29FB-553CC1D58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935302"/>
              <a:ext cx="704248" cy="7042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070127-96EF-52CB-76E2-597A761AE02A}"/>
                </a:ext>
              </a:extLst>
            </p:cNvPr>
            <p:cNvSpPr txBox="1"/>
            <p:nvPr/>
          </p:nvSpPr>
          <p:spPr>
            <a:xfrm>
              <a:off x="2024498" y="5102760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misfit kernels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5387B0-7FBE-E3B4-1900-9E999DCD0978}"/>
              </a:ext>
            </a:extLst>
          </p:cNvPr>
          <p:cNvGrpSpPr/>
          <p:nvPr/>
        </p:nvGrpSpPr>
        <p:grpSpPr>
          <a:xfrm>
            <a:off x="1105301" y="5443718"/>
            <a:ext cx="2650761" cy="704248"/>
            <a:chOff x="1127743" y="5653578"/>
            <a:chExt cx="2650761" cy="704248"/>
          </a:xfrm>
        </p:grpSpPr>
        <p:pic>
          <p:nvPicPr>
            <p:cNvPr id="22" name="Graphic 21" descr="Inbox with solid fill">
              <a:extLst>
                <a:ext uri="{FF2B5EF4-FFF2-40B4-BE49-F238E27FC236}">
                  <a16:creationId xmlns:a16="http://schemas.microsoft.com/office/drawing/2014/main" id="{B032A469-ADD7-464F-C12E-6074CC25F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5653578"/>
              <a:ext cx="704248" cy="7042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29D824-F4C4-AD2E-1320-7968762FB63B}"/>
                </a:ext>
              </a:extLst>
            </p:cNvPr>
            <p:cNvSpPr txBox="1"/>
            <p:nvPr/>
          </p:nvSpPr>
          <p:spPr>
            <a:xfrm>
              <a:off x="2024498" y="5918937"/>
              <a:ext cx="1754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wavefields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7B4853C-2F22-082B-353E-952D51BF7B7E}"/>
              </a:ext>
            </a:extLst>
          </p:cNvPr>
          <p:cNvSpPr/>
          <p:nvPr/>
        </p:nvSpPr>
        <p:spPr>
          <a:xfrm>
            <a:off x="1105301" y="690835"/>
            <a:ext cx="3461882" cy="313688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FB2AA1-BE34-F91E-02D9-B02AAD5F0BD1}"/>
              </a:ext>
            </a:extLst>
          </p:cNvPr>
          <p:cNvSpPr/>
          <p:nvPr/>
        </p:nvSpPr>
        <p:spPr>
          <a:xfrm>
            <a:off x="1105300" y="4651570"/>
            <a:ext cx="3461882" cy="142684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AB6BB-A60F-29B8-2F09-63C86761AC65}"/>
              </a:ext>
            </a:extLst>
          </p:cNvPr>
          <p:cNvSpPr txBox="1"/>
          <p:nvPr/>
        </p:nvSpPr>
        <p:spPr>
          <a:xfrm>
            <a:off x="5050400" y="1482981"/>
            <a:ext cx="6227200" cy="46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DATA_CONTAINER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kappa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mu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rho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endParaRPr lang="en-US" sz="11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FE7B61-DF64-875F-F94C-BC537C7A659B}"/>
              </a:ext>
            </a:extLst>
          </p:cNvPr>
          <p:cNvSpPr txBox="1"/>
          <p:nvPr/>
        </p:nvSpPr>
        <p:spPr>
          <a:xfrm>
            <a:off x="7161961" y="1941776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Elastic isotropic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CD1CB-7D87-FD7D-218E-C839A7D8EED3}"/>
              </a:ext>
            </a:extLst>
          </p:cNvPr>
          <p:cNvSpPr txBox="1"/>
          <p:nvPr/>
        </p:nvSpPr>
        <p:spPr>
          <a:xfrm>
            <a:off x="5241301" y="2921899"/>
            <a:ext cx="5845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DATA_CONTAINER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c11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c13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c15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c33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c35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  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         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c55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c12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c23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c25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rho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8D5C9-D62F-EFB9-3839-105F0431DC97}"/>
              </a:ext>
            </a:extLst>
          </p:cNvPr>
          <p:cNvSpPr txBox="1"/>
          <p:nvPr/>
        </p:nvSpPr>
        <p:spPr>
          <a:xfrm>
            <a:off x="6612497" y="3795037"/>
            <a:ext cx="3103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Elastic anisotropic</a:t>
            </a:r>
          </a:p>
        </p:txBody>
      </p:sp>
    </p:spTree>
    <p:extLst>
      <p:ext uri="{BB962C8B-B14F-4D97-AF65-F5344CB8AC3E}">
        <p14:creationId xmlns:p14="http://schemas.microsoft.com/office/powerpoint/2010/main" val="1005087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8DF95-6FCC-7400-7F26-63B321224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231CBA-9D8E-7F73-CF6D-8665F00C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Bookkeeping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5FF0A-F31F-E368-4061-7BB70C9F6D2C}"/>
              </a:ext>
            </a:extLst>
          </p:cNvPr>
          <p:cNvGrpSpPr/>
          <p:nvPr/>
        </p:nvGrpSpPr>
        <p:grpSpPr>
          <a:xfrm>
            <a:off x="1105301" y="690834"/>
            <a:ext cx="3229445" cy="704248"/>
            <a:chOff x="1105301" y="900694"/>
            <a:chExt cx="3229445" cy="704248"/>
          </a:xfrm>
        </p:grpSpPr>
        <p:pic>
          <p:nvPicPr>
            <p:cNvPr id="10" name="Graphic 9" descr="Inbox with solid fill">
              <a:extLst>
                <a:ext uri="{FF2B5EF4-FFF2-40B4-BE49-F238E27FC236}">
                  <a16:creationId xmlns:a16="http://schemas.microsoft.com/office/drawing/2014/main" id="{78989625-E903-C5E5-9702-23738846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900694"/>
              <a:ext cx="704248" cy="7042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88A3C5-8E19-1E5F-C1A6-83EA938473E6}"/>
                </a:ext>
              </a:extLst>
            </p:cNvPr>
            <p:cNvSpPr txBox="1"/>
            <p:nvPr/>
          </p:nvSpPr>
          <p:spPr>
            <a:xfrm>
              <a:off x="2002056" y="1068152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element types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717876-D7F4-BEC1-59B7-3537B9C27169}"/>
              </a:ext>
            </a:extLst>
          </p:cNvPr>
          <p:cNvGrpSpPr/>
          <p:nvPr/>
        </p:nvGrpSpPr>
        <p:grpSpPr>
          <a:xfrm>
            <a:off x="1105301" y="1482981"/>
            <a:ext cx="3498749" cy="704248"/>
            <a:chOff x="1105301" y="1737245"/>
            <a:chExt cx="3498749" cy="704248"/>
          </a:xfrm>
        </p:grpSpPr>
        <p:pic>
          <p:nvPicPr>
            <p:cNvPr id="12" name="Graphic 11" descr="Inbox with solid fill">
              <a:extLst>
                <a:ext uri="{FF2B5EF4-FFF2-40B4-BE49-F238E27FC236}">
                  <a16:creationId xmlns:a16="http://schemas.microsoft.com/office/drawing/2014/main" id="{FC73F082-36CD-087C-51D2-3E018D26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1737245"/>
              <a:ext cx="704248" cy="70424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38C1ED-4D79-660C-E9D2-1086E9152801}"/>
                </a:ext>
              </a:extLst>
            </p:cNvPr>
            <p:cNvSpPr txBox="1"/>
            <p:nvPr/>
          </p:nvSpPr>
          <p:spPr>
            <a:xfrm>
              <a:off x="2002056" y="1904703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Update data containers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4FE8F6-8745-8921-5A23-9B21F0DE0495}"/>
              </a:ext>
            </a:extLst>
          </p:cNvPr>
          <p:cNvGrpSpPr/>
          <p:nvPr/>
        </p:nvGrpSpPr>
        <p:grpSpPr>
          <a:xfrm>
            <a:off x="1105301" y="2275128"/>
            <a:ext cx="2869411" cy="704248"/>
            <a:chOff x="1105301" y="2452355"/>
            <a:chExt cx="2869411" cy="704248"/>
          </a:xfrm>
        </p:grpSpPr>
        <p:pic>
          <p:nvPicPr>
            <p:cNvPr id="14" name="Graphic 13" descr="Inbox with solid fill">
              <a:extLst>
                <a:ext uri="{FF2B5EF4-FFF2-40B4-BE49-F238E27FC236}">
                  <a16:creationId xmlns:a16="http://schemas.microsoft.com/office/drawing/2014/main" id="{15C1F1AD-690E-438A-EBFE-2CC6441A3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2452355"/>
              <a:ext cx="704248" cy="7042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82A960-0C1F-F94C-507A-75F7942A9163}"/>
                </a:ext>
              </a:extLst>
            </p:cNvPr>
            <p:cNvSpPr txBox="1"/>
            <p:nvPr/>
          </p:nvSpPr>
          <p:spPr>
            <a:xfrm>
              <a:off x="2002056" y="2619813"/>
              <a:ext cx="1972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sources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15C714-976A-F512-CE4D-55EE40D49C6A}"/>
              </a:ext>
            </a:extLst>
          </p:cNvPr>
          <p:cNvGrpSpPr/>
          <p:nvPr/>
        </p:nvGrpSpPr>
        <p:grpSpPr>
          <a:xfrm>
            <a:off x="1105301" y="3067275"/>
            <a:ext cx="2983224" cy="704248"/>
            <a:chOff x="1105301" y="3285740"/>
            <a:chExt cx="2983224" cy="704248"/>
          </a:xfrm>
        </p:grpSpPr>
        <p:pic>
          <p:nvPicPr>
            <p:cNvPr id="16" name="Graphic 15" descr="Inbox with solid fill">
              <a:extLst>
                <a:ext uri="{FF2B5EF4-FFF2-40B4-BE49-F238E27FC236}">
                  <a16:creationId xmlns:a16="http://schemas.microsoft.com/office/drawing/2014/main" id="{92BAA22E-E37E-9F97-5869-C207FEA33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3285740"/>
              <a:ext cx="704248" cy="7042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9EFEA3-E2E2-4B1A-F790-AC788B6A2793}"/>
                </a:ext>
              </a:extLst>
            </p:cNvPr>
            <p:cNvSpPr txBox="1"/>
            <p:nvPr/>
          </p:nvSpPr>
          <p:spPr>
            <a:xfrm>
              <a:off x="2002056" y="3453198"/>
              <a:ext cx="2086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receivers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1BABBE-095E-A798-A383-8579768C4722}"/>
              </a:ext>
            </a:extLst>
          </p:cNvPr>
          <p:cNvGrpSpPr/>
          <p:nvPr/>
        </p:nvGrpSpPr>
        <p:grpSpPr>
          <a:xfrm>
            <a:off x="1105301" y="3859422"/>
            <a:ext cx="2918462" cy="704248"/>
            <a:chOff x="1127743" y="4101917"/>
            <a:chExt cx="2918462" cy="704248"/>
          </a:xfrm>
        </p:grpSpPr>
        <p:pic>
          <p:nvPicPr>
            <p:cNvPr id="18" name="Graphic 17" descr="Inbox with solid fill">
              <a:extLst>
                <a:ext uri="{FF2B5EF4-FFF2-40B4-BE49-F238E27FC236}">
                  <a16:creationId xmlns:a16="http://schemas.microsoft.com/office/drawing/2014/main" id="{80383156-BCB4-ABB1-9C64-9D225FCCE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2BCC16-5212-FCE7-8883-93E75D3B468A}"/>
                </a:ext>
              </a:extLst>
            </p:cNvPr>
            <p:cNvSpPr txBox="1"/>
            <p:nvPr/>
          </p:nvSpPr>
          <p:spPr>
            <a:xfrm>
              <a:off x="2024498" y="4269375"/>
              <a:ext cx="2021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properties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DE0E4C-A613-5A54-FCFA-5F3790BCD180}"/>
              </a:ext>
            </a:extLst>
          </p:cNvPr>
          <p:cNvGrpSpPr/>
          <p:nvPr/>
        </p:nvGrpSpPr>
        <p:grpSpPr>
          <a:xfrm>
            <a:off x="1105301" y="4651569"/>
            <a:ext cx="3207003" cy="704248"/>
            <a:chOff x="1127743" y="4935302"/>
            <a:chExt cx="3207003" cy="704248"/>
          </a:xfrm>
        </p:grpSpPr>
        <p:pic>
          <p:nvPicPr>
            <p:cNvPr id="20" name="Graphic 19" descr="Inbox with solid fill">
              <a:extLst>
                <a:ext uri="{FF2B5EF4-FFF2-40B4-BE49-F238E27FC236}">
                  <a16:creationId xmlns:a16="http://schemas.microsoft.com/office/drawing/2014/main" id="{F2E69727-DE39-B111-2BAE-04CCCACD3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935302"/>
              <a:ext cx="704248" cy="7042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169FB3-6617-B95D-ED51-064C7A8B71FD}"/>
                </a:ext>
              </a:extLst>
            </p:cNvPr>
            <p:cNvSpPr txBox="1"/>
            <p:nvPr/>
          </p:nvSpPr>
          <p:spPr>
            <a:xfrm>
              <a:off x="2024498" y="5102760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misfit kernels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E0EA8E-E663-3793-73CE-3AD1EBE49C1C}"/>
              </a:ext>
            </a:extLst>
          </p:cNvPr>
          <p:cNvGrpSpPr/>
          <p:nvPr/>
        </p:nvGrpSpPr>
        <p:grpSpPr>
          <a:xfrm>
            <a:off x="1105301" y="5443718"/>
            <a:ext cx="2650761" cy="704248"/>
            <a:chOff x="1127743" y="5653578"/>
            <a:chExt cx="2650761" cy="704248"/>
          </a:xfrm>
        </p:grpSpPr>
        <p:pic>
          <p:nvPicPr>
            <p:cNvPr id="22" name="Graphic 21" descr="Inbox with solid fill">
              <a:extLst>
                <a:ext uri="{FF2B5EF4-FFF2-40B4-BE49-F238E27FC236}">
                  <a16:creationId xmlns:a16="http://schemas.microsoft.com/office/drawing/2014/main" id="{BA58B045-43A7-3C7B-D8D7-CDA6E5B10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5653578"/>
              <a:ext cx="704248" cy="7042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237F19-7D1D-8BA7-6929-01D600384C0E}"/>
                </a:ext>
              </a:extLst>
            </p:cNvPr>
            <p:cNvSpPr txBox="1"/>
            <p:nvPr/>
          </p:nvSpPr>
          <p:spPr>
            <a:xfrm>
              <a:off x="2024498" y="5918937"/>
              <a:ext cx="1754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wavefields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F4CB8C-6824-A6B5-C434-779AB7805726}"/>
              </a:ext>
            </a:extLst>
          </p:cNvPr>
          <p:cNvSpPr txBox="1"/>
          <p:nvPr/>
        </p:nvSpPr>
        <p:spPr>
          <a:xfrm>
            <a:off x="4926555" y="164757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lines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2A2B1-92AC-A531-5F3E-46DF91B2DD11}"/>
              </a:ext>
            </a:extLst>
          </p:cNvPr>
          <p:cNvSpPr txBox="1"/>
          <p:nvPr/>
        </p:nvSpPr>
        <p:spPr>
          <a:xfrm>
            <a:off x="4926555" y="85829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21 lines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070279-2ACE-C4CB-5B80-7B6A0A315484}"/>
              </a:ext>
            </a:extLst>
          </p:cNvPr>
          <p:cNvSpPr txBox="1"/>
          <p:nvPr/>
        </p:nvSpPr>
        <p:spPr>
          <a:xfrm>
            <a:off x="4926556" y="2436863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14 lines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E5156C-D833-702A-3D74-25B9844E7AA2}"/>
              </a:ext>
            </a:extLst>
          </p:cNvPr>
          <p:cNvSpPr txBox="1"/>
          <p:nvPr/>
        </p:nvSpPr>
        <p:spPr>
          <a:xfrm>
            <a:off x="4926556" y="323473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 lines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6AC339-1F75-3B4A-CC05-7E52B4C8BF0B}"/>
              </a:ext>
            </a:extLst>
          </p:cNvPr>
          <p:cNvSpPr txBox="1"/>
          <p:nvPr/>
        </p:nvSpPr>
        <p:spPr>
          <a:xfrm>
            <a:off x="4926557" y="402850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– 20 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450426-C34E-BE05-4939-36350FE4F606}"/>
              </a:ext>
            </a:extLst>
          </p:cNvPr>
          <p:cNvSpPr txBox="1"/>
          <p:nvPr/>
        </p:nvSpPr>
        <p:spPr>
          <a:xfrm>
            <a:off x="4926558" y="4823298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– 20 lines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9A714-AF4F-530A-A9FA-21B6BBEB7EB6}"/>
              </a:ext>
            </a:extLst>
          </p:cNvPr>
          <p:cNvSpPr txBox="1"/>
          <p:nvPr/>
        </p:nvSpPr>
        <p:spPr>
          <a:xfrm>
            <a:off x="4926555" y="570907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 lines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7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271827-91EB-2B03-7BFE-615C43237FC4}"/>
              </a:ext>
            </a:extLst>
          </p:cNvPr>
          <p:cNvSpPr/>
          <p:nvPr/>
        </p:nvSpPr>
        <p:spPr>
          <a:xfrm>
            <a:off x="3504202" y="4526957"/>
            <a:ext cx="6039848" cy="1210968"/>
          </a:xfrm>
          <a:prstGeom prst="roundRect">
            <a:avLst>
              <a:gd name="adj" fmla="val 91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BCF597-6C66-DEF9-7296-3598D729E2C8}"/>
              </a:ext>
            </a:extLst>
          </p:cNvPr>
          <p:cNvSpPr/>
          <p:nvPr/>
        </p:nvSpPr>
        <p:spPr>
          <a:xfrm>
            <a:off x="1203456" y="2930061"/>
            <a:ext cx="8512044" cy="1155031"/>
          </a:xfrm>
          <a:prstGeom prst="roundRect">
            <a:avLst>
              <a:gd name="adj" fmla="val 91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73320F-BEBC-CB82-2A4B-66624DFA88B8}"/>
              </a:ext>
            </a:extLst>
          </p:cNvPr>
          <p:cNvSpPr/>
          <p:nvPr/>
        </p:nvSpPr>
        <p:spPr>
          <a:xfrm>
            <a:off x="4080361" y="2350612"/>
            <a:ext cx="1848052" cy="472867"/>
          </a:xfrm>
          <a:prstGeom prst="roundRect">
            <a:avLst>
              <a:gd name="adj" fmla="val 91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8945590-A388-753B-6547-99C67274B5AF}"/>
              </a:ext>
            </a:extLst>
          </p:cNvPr>
          <p:cNvSpPr/>
          <p:nvPr/>
        </p:nvSpPr>
        <p:spPr>
          <a:xfrm>
            <a:off x="2550695" y="1237798"/>
            <a:ext cx="4721244" cy="716476"/>
          </a:xfrm>
          <a:prstGeom prst="roundRect">
            <a:avLst>
              <a:gd name="adj" fmla="val 91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9C6BA8-5386-1466-53E5-E00C75BEC737}"/>
                  </a:ext>
                </a:extLst>
              </p:cNvPr>
              <p:cNvSpPr txBox="1"/>
              <p:nvPr/>
            </p:nvSpPr>
            <p:spPr>
              <a:xfrm>
                <a:off x="866382" y="3189763"/>
                <a:ext cx="9189498" cy="670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αβγ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β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9C6BA8-5386-1466-53E5-E00C75BEC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2" y="3189763"/>
                <a:ext cx="9189498" cy="670248"/>
              </a:xfrm>
              <a:prstGeom prst="rect">
                <a:avLst/>
              </a:prstGeom>
              <a:blipFill>
                <a:blip r:embed="rId3"/>
                <a:stretch>
                  <a:fillRect t="-145283" b="-2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1922A5-7286-D8DF-25B9-98F430EE2D2A}"/>
                  </a:ext>
                </a:extLst>
              </p:cNvPr>
              <p:cNvSpPr txBox="1"/>
              <p:nvPr/>
            </p:nvSpPr>
            <p:spPr>
              <a:xfrm>
                <a:off x="467370" y="1255621"/>
                <a:ext cx="6855277" cy="698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𝑑𝑉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αβγ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ζ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1922A5-7286-D8DF-25B9-98F430EE2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0" y="1255621"/>
                <a:ext cx="6855277" cy="698653"/>
              </a:xfrm>
              <a:prstGeom prst="rect">
                <a:avLst/>
              </a:prstGeom>
              <a:blipFill>
                <a:blip r:embed="rId4"/>
                <a:stretch>
                  <a:fillRect l="-12569" t="-157895" b="-2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1F0502-D8ED-3988-0D67-6B769E28B95B}"/>
                  </a:ext>
                </a:extLst>
              </p:cNvPr>
              <p:cNvSpPr txBox="1"/>
              <p:nvPr/>
            </p:nvSpPr>
            <p:spPr>
              <a:xfrm>
                <a:off x="1790902" y="2252169"/>
                <a:ext cx="4950277" cy="636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ξ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βγ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α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βγ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</m:d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βγ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1F0502-D8ED-3988-0D67-6B769E28B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02" y="2252169"/>
                <a:ext cx="4950277" cy="636777"/>
              </a:xfrm>
              <a:prstGeom prst="rect">
                <a:avLst/>
              </a:prstGeom>
              <a:blipFill>
                <a:blip r:embed="rId5"/>
                <a:stretch>
                  <a:fillRect l="-3590" t="-150980" b="-2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BC08929-75B4-C320-9571-EC2DAF83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7404-4044-5767-C9AB-A65A3FB10043}"/>
              </a:ext>
            </a:extLst>
          </p:cNvPr>
          <p:cNvSpPr txBox="1"/>
          <p:nvPr/>
        </p:nvSpPr>
        <p:spPr>
          <a:xfrm>
            <a:off x="3573987" y="4579018"/>
            <a:ext cx="5855763" cy="1158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specfem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1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datatype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VectorPointViewType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type_real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UseSIMD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&gt; T;</a:t>
            </a:r>
          </a:p>
          <a:p>
            <a:pPr>
              <a:lnSpc>
                <a:spcPts val="1350"/>
              </a:lnSpc>
            </a:pPr>
            <a:b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properties.rho_inverse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properties.rho_inverse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b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{ T };</a:t>
            </a:r>
          </a:p>
        </p:txBody>
      </p:sp>
    </p:spTree>
    <p:extLst>
      <p:ext uri="{BB962C8B-B14F-4D97-AF65-F5344CB8AC3E}">
        <p14:creationId xmlns:p14="http://schemas.microsoft.com/office/powerpoint/2010/main" val="323586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4" grpId="0"/>
      <p:bldP spid="6" grpId="0"/>
      <p:bldP spid="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33C66-0C50-B4B0-B2B2-47FA3BE3F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7F4793-9036-3D33-0FD1-0C7082D9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BB635A-7020-874B-3F92-710074AF0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87" y="1678898"/>
            <a:ext cx="10677626" cy="402887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/>
              <a:t>Overall calling structure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 a new medium (general)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 medium specific physics (damping for </a:t>
            </a:r>
            <a:r>
              <a:rPr lang="en-US" dirty="0" err="1"/>
              <a:t>poroelastic</a:t>
            </a:r>
            <a:r>
              <a:rPr lang="en-US" dirty="0"/>
              <a:t> media)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New medium for SPECFEM users/developers: </a:t>
            </a:r>
            <a:r>
              <a:rPr lang="en-US" dirty="0" err="1"/>
              <a:t>Cosserat</a:t>
            </a:r>
            <a:r>
              <a:rPr lang="en-US" dirty="0"/>
              <a:t> Medium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 a new boundary condition (</a:t>
            </a:r>
            <a:r>
              <a:rPr lang="en-US" dirty="0" err="1"/>
              <a:t>stacey</a:t>
            </a:r>
            <a:r>
              <a:rPr lang="en-US" dirty="0"/>
              <a:t> for </a:t>
            </a:r>
            <a:r>
              <a:rPr lang="en-US" dirty="0" err="1"/>
              <a:t>Cosserat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0854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76AFF59-4550-EA30-1164-56CE925039C6}"/>
              </a:ext>
            </a:extLst>
          </p:cNvPr>
          <p:cNvSpPr/>
          <p:nvPr/>
        </p:nvSpPr>
        <p:spPr>
          <a:xfrm>
            <a:off x="5347462" y="2958329"/>
            <a:ext cx="6290111" cy="3227178"/>
          </a:xfrm>
          <a:prstGeom prst="roundRect">
            <a:avLst>
              <a:gd name="adj" fmla="val 4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3B7D5E5-8388-CD24-4AB1-F41C1B787A0F}"/>
              </a:ext>
            </a:extLst>
          </p:cNvPr>
          <p:cNvSpPr/>
          <p:nvPr/>
        </p:nvSpPr>
        <p:spPr>
          <a:xfrm>
            <a:off x="5347462" y="1157689"/>
            <a:ext cx="6271489" cy="1699170"/>
          </a:xfrm>
          <a:prstGeom prst="roundRect">
            <a:avLst>
              <a:gd name="adj" fmla="val 100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41229-6570-A2A4-922A-E97351B9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E4118F-AA34-1229-5966-206F1C91D9F2}"/>
              </a:ext>
            </a:extLst>
          </p:cNvPr>
          <p:cNvGrpSpPr/>
          <p:nvPr/>
        </p:nvGrpSpPr>
        <p:grpSpPr>
          <a:xfrm>
            <a:off x="1201554" y="1094147"/>
            <a:ext cx="3359289" cy="704248"/>
            <a:chOff x="1105301" y="900694"/>
            <a:chExt cx="3359289" cy="704248"/>
          </a:xfrm>
        </p:grpSpPr>
        <p:pic>
          <p:nvPicPr>
            <p:cNvPr id="5" name="Graphic 4" descr="Inbox with solid fill">
              <a:extLst>
                <a:ext uri="{FF2B5EF4-FFF2-40B4-BE49-F238E27FC236}">
                  <a16:creationId xmlns:a16="http://schemas.microsoft.com/office/drawing/2014/main" id="{91876C11-9C7D-1C6E-437E-97DBF30B7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900694"/>
              <a:ext cx="704248" cy="7042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84A557-F5E1-D224-EE17-1F83A6E8F385}"/>
                </a:ext>
              </a:extLst>
            </p:cNvPr>
            <p:cNvSpPr txBox="1"/>
            <p:nvPr/>
          </p:nvSpPr>
          <p:spPr>
            <a:xfrm>
              <a:off x="2002056" y="1068152"/>
              <a:ext cx="2462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 mass matrix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678E60-976E-4814-C873-41EA17BE4C0B}"/>
              </a:ext>
            </a:extLst>
          </p:cNvPr>
          <p:cNvGrpSpPr/>
          <p:nvPr/>
        </p:nvGrpSpPr>
        <p:grpSpPr>
          <a:xfrm>
            <a:off x="1201554" y="2121078"/>
            <a:ext cx="2717125" cy="704248"/>
            <a:chOff x="1105301" y="1737245"/>
            <a:chExt cx="2717125" cy="704248"/>
          </a:xfrm>
        </p:grpSpPr>
        <p:pic>
          <p:nvPicPr>
            <p:cNvPr id="8" name="Graphic 7" descr="Inbox with solid fill">
              <a:extLst>
                <a:ext uri="{FF2B5EF4-FFF2-40B4-BE49-F238E27FC236}">
                  <a16:creationId xmlns:a16="http://schemas.microsoft.com/office/drawing/2014/main" id="{CDDD9E39-6F78-6134-6B3B-2FB9F5A4B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1737245"/>
              <a:ext cx="704248" cy="7042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910F7E-D346-BFD6-0B15-464B8D5F5292}"/>
                </a:ext>
              </a:extLst>
            </p:cNvPr>
            <p:cNvSpPr txBox="1"/>
            <p:nvPr/>
          </p:nvSpPr>
          <p:spPr>
            <a:xfrm>
              <a:off x="2002056" y="1904703"/>
              <a:ext cx="1820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 stress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F7D7D-7F58-9B27-80B5-14C7771F5E2B}"/>
              </a:ext>
            </a:extLst>
          </p:cNvPr>
          <p:cNvGrpSpPr/>
          <p:nvPr/>
        </p:nvGrpSpPr>
        <p:grpSpPr>
          <a:xfrm>
            <a:off x="1201554" y="3148009"/>
            <a:ext cx="3946629" cy="704248"/>
            <a:chOff x="1105301" y="2452355"/>
            <a:chExt cx="3946629" cy="704248"/>
          </a:xfrm>
        </p:grpSpPr>
        <p:pic>
          <p:nvPicPr>
            <p:cNvPr id="11" name="Graphic 10" descr="Inbox with solid fill">
              <a:extLst>
                <a:ext uri="{FF2B5EF4-FFF2-40B4-BE49-F238E27FC236}">
                  <a16:creationId xmlns:a16="http://schemas.microsoft.com/office/drawing/2014/main" id="{BE49A77D-A551-F978-7DDF-C8FBC91BA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2452355"/>
              <a:ext cx="704248" cy="7042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D5F3A5-56DD-57C0-242D-85AE31B51E54}"/>
                </a:ext>
              </a:extLst>
            </p:cNvPr>
            <p:cNvSpPr txBox="1"/>
            <p:nvPr/>
          </p:nvSpPr>
          <p:spPr>
            <a:xfrm>
              <a:off x="2002056" y="2619813"/>
              <a:ext cx="3049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 source interaction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554E2C-2E3A-73DE-D595-68357FD10BFE}"/>
              </a:ext>
            </a:extLst>
          </p:cNvPr>
          <p:cNvGrpSpPr/>
          <p:nvPr/>
        </p:nvGrpSpPr>
        <p:grpSpPr>
          <a:xfrm>
            <a:off x="1201554" y="4174940"/>
            <a:ext cx="3484323" cy="704248"/>
            <a:chOff x="1105301" y="3285740"/>
            <a:chExt cx="3484323" cy="704248"/>
          </a:xfrm>
        </p:grpSpPr>
        <p:pic>
          <p:nvPicPr>
            <p:cNvPr id="14" name="Graphic 13" descr="Inbox with solid fill">
              <a:extLst>
                <a:ext uri="{FF2B5EF4-FFF2-40B4-BE49-F238E27FC236}">
                  <a16:creationId xmlns:a16="http://schemas.microsoft.com/office/drawing/2014/main" id="{F8464912-005D-949B-4CA6-E7E1E2299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3285740"/>
              <a:ext cx="704248" cy="7042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50A8E-72CE-0CE3-FEB7-823CB8EA3C1F}"/>
                </a:ext>
              </a:extLst>
            </p:cNvPr>
            <p:cNvSpPr txBox="1"/>
            <p:nvPr/>
          </p:nvSpPr>
          <p:spPr>
            <a:xfrm>
              <a:off x="2002056" y="3453198"/>
              <a:ext cx="2587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 seismograms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3F842B-EE13-B5C3-9273-3DD04E0E70DD}"/>
              </a:ext>
            </a:extLst>
          </p:cNvPr>
          <p:cNvGrpSpPr/>
          <p:nvPr/>
        </p:nvGrpSpPr>
        <p:grpSpPr>
          <a:xfrm>
            <a:off x="1201554" y="5201869"/>
            <a:ext cx="3546839" cy="704248"/>
            <a:chOff x="1127743" y="4101917"/>
            <a:chExt cx="3546839" cy="704248"/>
          </a:xfrm>
        </p:grpSpPr>
        <p:pic>
          <p:nvPicPr>
            <p:cNvPr id="17" name="Graphic 16" descr="Inbox with solid fill">
              <a:extLst>
                <a:ext uri="{FF2B5EF4-FFF2-40B4-BE49-F238E27FC236}">
                  <a16:creationId xmlns:a16="http://schemas.microsoft.com/office/drawing/2014/main" id="{99B3F11A-E9E7-E2A5-4E8D-1E7E30CC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7D5281-0BFD-4A73-CA79-549B05E563F5}"/>
                </a:ext>
              </a:extLst>
            </p:cNvPr>
            <p:cNvSpPr txBox="1"/>
            <p:nvPr/>
          </p:nvSpPr>
          <p:spPr>
            <a:xfrm>
              <a:off x="2024498" y="4269375"/>
              <a:ext cx="2650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Update the </a:t>
              </a:r>
              <a:r>
                <a:rPr lang="en-US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timescheme</a:t>
              </a:r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930A1E3-2D1D-E637-5704-F7FAB95C7EA9}"/>
              </a:ext>
            </a:extLst>
          </p:cNvPr>
          <p:cNvSpPr txBox="1"/>
          <p:nvPr/>
        </p:nvSpPr>
        <p:spPr>
          <a:xfrm>
            <a:off x="5521347" y="1398067"/>
            <a:ext cx="59423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specfem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1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datatype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VectorPointViewType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type_real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UseSIMD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&gt; T;</a:t>
            </a:r>
          </a:p>
          <a:p>
            <a:pPr>
              <a:lnSpc>
                <a:spcPts val="1350"/>
              </a:lnSpc>
            </a:pPr>
            <a:b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properties.rho_inverse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properties.rho_inverse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b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{ T };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B0340A-3C00-4901-5F20-AEC931FEBDD7}"/>
              </a:ext>
            </a:extLst>
          </p:cNvPr>
          <p:cNvSpPr/>
          <p:nvPr/>
        </p:nvSpPr>
        <p:spPr>
          <a:xfrm>
            <a:off x="881968" y="3148007"/>
            <a:ext cx="4446872" cy="288798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141652-AD46-7020-93AC-37F6B8C3ED6B}"/>
              </a:ext>
            </a:extLst>
          </p:cNvPr>
          <p:cNvSpPr/>
          <p:nvPr/>
        </p:nvSpPr>
        <p:spPr>
          <a:xfrm>
            <a:off x="881968" y="708557"/>
            <a:ext cx="4446872" cy="128265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6D7D2E-4CBA-CB8F-E4A6-69FB56C71F9A}"/>
              </a:ext>
            </a:extLst>
          </p:cNvPr>
          <p:cNvSpPr txBox="1"/>
          <p:nvPr/>
        </p:nvSpPr>
        <p:spPr>
          <a:xfrm>
            <a:off x="8642258" y="2288488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Acoustic stress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1B9D53-5A28-0D84-EA18-6093D1DAA0CB}"/>
              </a:ext>
            </a:extLst>
          </p:cNvPr>
          <p:cNvSpPr txBox="1"/>
          <p:nvPr/>
        </p:nvSpPr>
        <p:spPr>
          <a:xfrm>
            <a:off x="5521347" y="3014339"/>
            <a:ext cx="6097604" cy="3144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datatype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sigma_xx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sigma_zz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</a:pP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sigma_xx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properties.lambdaplus2mu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properties.lambda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sigma_zz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properties.lambdaplus2mu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properties.lambda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properties.mu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specfem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datatype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2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VectorPointViewType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type_real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UseSIMD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&gt; T;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sigma_xx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sigma_zz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42F034-8806-7DBF-AF6B-48D40F2BA8A9}"/>
              </a:ext>
            </a:extLst>
          </p:cNvPr>
          <p:cNvSpPr txBox="1"/>
          <p:nvPr/>
        </p:nvSpPr>
        <p:spPr>
          <a:xfrm>
            <a:off x="8706379" y="556418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Elastic stress</a:t>
            </a:r>
          </a:p>
        </p:txBody>
      </p:sp>
    </p:spTree>
    <p:extLst>
      <p:ext uri="{BB962C8B-B14F-4D97-AF65-F5344CB8AC3E}">
        <p14:creationId xmlns:p14="http://schemas.microsoft.com/office/powerpoint/2010/main" val="412337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0" grpId="0"/>
      <p:bldP spid="21" grpId="0" animBg="1"/>
      <p:bldP spid="22" grpId="0" animBg="1"/>
      <p:bldP spid="23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C4F2AE-D37C-0931-49CA-E12F49F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DE934-1792-AED8-2B6F-777D39600AA2}"/>
              </a:ext>
            </a:extLst>
          </p:cNvPr>
          <p:cNvGrpSpPr/>
          <p:nvPr/>
        </p:nvGrpSpPr>
        <p:grpSpPr>
          <a:xfrm>
            <a:off x="1172678" y="1853888"/>
            <a:ext cx="2434997" cy="704248"/>
            <a:chOff x="1127743" y="4101917"/>
            <a:chExt cx="2434997" cy="704248"/>
          </a:xfrm>
        </p:grpSpPr>
        <p:pic>
          <p:nvPicPr>
            <p:cNvPr id="5" name="Graphic 4" descr="Inbox with solid fill">
              <a:extLst>
                <a:ext uri="{FF2B5EF4-FFF2-40B4-BE49-F238E27FC236}">
                  <a16:creationId xmlns:a16="http://schemas.microsoft.com/office/drawing/2014/main" id="{2252CA8F-0238-BEB6-ACE6-AEEA11BE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3FD27-9853-08F6-335B-32BB59163226}"/>
                </a:ext>
              </a:extLst>
            </p:cNvPr>
            <p:cNvSpPr txBox="1"/>
            <p:nvPr/>
          </p:nvSpPr>
          <p:spPr>
            <a:xfrm>
              <a:off x="2024498" y="4269375"/>
              <a:ext cx="1538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Write models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B170D9-6E81-962C-8115-A2528ACE7DD3}"/>
              </a:ext>
            </a:extLst>
          </p:cNvPr>
          <p:cNvGrpSpPr/>
          <p:nvPr/>
        </p:nvGrpSpPr>
        <p:grpSpPr>
          <a:xfrm>
            <a:off x="1172678" y="3121668"/>
            <a:ext cx="3109220" cy="704248"/>
            <a:chOff x="1127743" y="4935302"/>
            <a:chExt cx="3109220" cy="704248"/>
          </a:xfrm>
        </p:grpSpPr>
        <p:pic>
          <p:nvPicPr>
            <p:cNvPr id="8" name="Graphic 7" descr="Inbox with solid fill">
              <a:extLst>
                <a:ext uri="{FF2B5EF4-FFF2-40B4-BE49-F238E27FC236}">
                  <a16:creationId xmlns:a16="http://schemas.microsoft.com/office/drawing/2014/main" id="{E210355D-3CA3-DFA6-0315-BC512254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935302"/>
              <a:ext cx="704248" cy="7042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CDB7F2-63E5-1304-36E4-C1E597F4831C}"/>
                </a:ext>
              </a:extLst>
            </p:cNvPr>
            <p:cNvSpPr txBox="1"/>
            <p:nvPr/>
          </p:nvSpPr>
          <p:spPr>
            <a:xfrm>
              <a:off x="2024498" y="5102760"/>
              <a:ext cx="2212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Write misfit kernels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175B06-EBD5-D7C8-0D96-10FDC0360BB5}"/>
              </a:ext>
            </a:extLst>
          </p:cNvPr>
          <p:cNvGrpSpPr/>
          <p:nvPr/>
        </p:nvGrpSpPr>
        <p:grpSpPr>
          <a:xfrm>
            <a:off x="1172678" y="4389448"/>
            <a:ext cx="3054718" cy="704248"/>
            <a:chOff x="1127743" y="5653578"/>
            <a:chExt cx="3054718" cy="704248"/>
          </a:xfrm>
        </p:grpSpPr>
        <p:pic>
          <p:nvPicPr>
            <p:cNvPr id="11" name="Graphic 10" descr="Inbox with solid fill">
              <a:extLst>
                <a:ext uri="{FF2B5EF4-FFF2-40B4-BE49-F238E27FC236}">
                  <a16:creationId xmlns:a16="http://schemas.microsoft.com/office/drawing/2014/main" id="{2FEC88FC-3A95-DBD5-A614-DEECB574E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5653578"/>
              <a:ext cx="704248" cy="7042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E2B7FD-38D9-CF8C-D3D8-A918EEC2E2F6}"/>
                </a:ext>
              </a:extLst>
            </p:cNvPr>
            <p:cNvSpPr txBox="1"/>
            <p:nvPr/>
          </p:nvSpPr>
          <p:spPr>
            <a:xfrm>
              <a:off x="2024498" y="5918937"/>
              <a:ext cx="2157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Write seismograms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01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873803-9BCC-0DCA-0D7E-3C2203D4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765670E-CA05-D3D3-2B55-794323D5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3"/>
            <a:ext cx="5264563" cy="40018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Preparation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Read the mesh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Bookkeeping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Physics implementation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Post-processing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46C8F-E82F-3D5F-D76C-FA058A3C6D1A}"/>
              </a:ext>
            </a:extLst>
          </p:cNvPr>
          <p:cNvSpPr txBox="1"/>
          <p:nvPr/>
        </p:nvSpPr>
        <p:spPr>
          <a:xfrm>
            <a:off x="5265784" y="268125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~400 lines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BE617EF-DA87-C144-B076-79C01B0A7DC5}"/>
              </a:ext>
            </a:extLst>
          </p:cNvPr>
          <p:cNvSpPr txBox="1">
            <a:spLocks/>
          </p:cNvSpPr>
          <p:nvPr/>
        </p:nvSpPr>
        <p:spPr>
          <a:xfrm>
            <a:off x="2500389" y="5423825"/>
            <a:ext cx="7191221" cy="795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Electromagnetic implementation compute forces only: ~300 lines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0000"/>
                </a:solidFill>
              </a:rPr>
              <a:t>CPU ONLY</a:t>
            </a:r>
          </a:p>
        </p:txBody>
      </p:sp>
    </p:spTree>
    <p:extLst>
      <p:ext uri="{BB962C8B-B14F-4D97-AF65-F5344CB8AC3E}">
        <p14:creationId xmlns:p14="http://schemas.microsoft.com/office/powerpoint/2010/main" val="298823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FD43-981E-B816-43F3-0ADA13C5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D42896-E12B-7F07-985E-3FF24EA27189}"/>
              </a:ext>
            </a:extLst>
          </p:cNvPr>
          <p:cNvSpPr/>
          <p:nvPr/>
        </p:nvSpPr>
        <p:spPr>
          <a:xfrm>
            <a:off x="772716" y="5163151"/>
            <a:ext cx="6617435" cy="278279"/>
          </a:xfrm>
          <a:prstGeom prst="roundRect">
            <a:avLst>
              <a:gd name="adj" fmla="val 8391"/>
            </a:avLst>
          </a:prstGeom>
          <a:solidFill>
            <a:schemeClr val="accent6">
              <a:lumMod val="40000"/>
              <a:lumOff val="60000"/>
              <a:alpha val="5212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30058-13A8-DB3A-D18D-3B6793E7F264}"/>
              </a:ext>
            </a:extLst>
          </p:cNvPr>
          <p:cNvSpPr txBox="1"/>
          <p:nvPr/>
        </p:nvSpPr>
        <p:spPr>
          <a:xfrm>
            <a:off x="264440" y="2723817"/>
            <a:ext cx="7938655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medium_tag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property_tag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boundary_tag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compute_stiffness_interaction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lnSpc>
                <a:spcPts val="1575"/>
              </a:lnSpc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nelements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ispec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iz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ix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in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range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nelements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ngllz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ngllx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  du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compute_gradient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  sigma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compute_stress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du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  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compute_stress_integrand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sigma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acceleration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+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compute_divergence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acceleration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+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compute_BC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boundary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  acceleration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+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compute_damping_force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 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(...);</a:t>
            </a:r>
          </a:p>
          <a:p>
            <a:pPr>
              <a:lnSpc>
                <a:spcPts val="1575"/>
              </a:lnSpc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pPr>
              <a:lnSpc>
                <a:spcPts val="1575"/>
              </a:lnSpc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84E7309-4C95-A66A-2C55-5403651A38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80681" y="4047345"/>
            <a:ext cx="2188564" cy="359763"/>
          </a:xfrm>
          <a:prstGeom prst="curvedConnector3">
            <a:avLst>
              <a:gd name="adj1" fmla="val 10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E2B364-5180-AD0E-8E2E-A46EC72BF313}"/>
              </a:ext>
            </a:extLst>
          </p:cNvPr>
          <p:cNvSpPr/>
          <p:nvPr/>
        </p:nvSpPr>
        <p:spPr>
          <a:xfrm>
            <a:off x="2632362" y="1304480"/>
            <a:ext cx="2036620" cy="1018984"/>
          </a:xfrm>
          <a:prstGeom prst="roundRect">
            <a:avLst>
              <a:gd name="adj" fmla="val 8391"/>
            </a:avLst>
          </a:prstGeom>
          <a:solidFill>
            <a:schemeClr val="accent6">
              <a:lumMod val="40000"/>
              <a:lumOff val="60000"/>
              <a:alpha val="5212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9D8309-EDCB-E7E4-6A3E-3A6575AD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Damping for </a:t>
            </a:r>
            <a:r>
              <a:rPr lang="en-US" dirty="0" err="1"/>
              <a:t>Poroelasticity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A7809-BC60-27F3-A60A-CD8D62300FA0}"/>
                  </a:ext>
                </a:extLst>
              </p:cNvPr>
              <p:cNvSpPr txBox="1"/>
              <p:nvPr/>
            </p:nvSpPr>
            <p:spPr>
              <a:xfrm>
                <a:off x="131617" y="1273240"/>
                <a:ext cx="7938656" cy="1050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𝐌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𝐌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A7809-BC60-27F3-A60A-CD8D62300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7" y="1273240"/>
                <a:ext cx="7938656" cy="1050224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23A46F6-C727-9747-FF54-30982E4BA114}"/>
              </a:ext>
            </a:extLst>
          </p:cNvPr>
          <p:cNvSpPr txBox="1"/>
          <p:nvPr/>
        </p:nvSpPr>
        <p:spPr>
          <a:xfrm>
            <a:off x="7914560" y="298345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viscous damping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Update acceleration </a:t>
            </a:r>
          </a:p>
          <a:p>
            <a:pPr>
              <a:buNone/>
            </a:pPr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14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8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00238-31C4-37C1-F888-EDAC1AF2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5AAE373-AA9C-4EC5-1105-7A16E19B3E82}"/>
              </a:ext>
            </a:extLst>
          </p:cNvPr>
          <p:cNvSpPr txBox="1"/>
          <p:nvPr/>
        </p:nvSpPr>
        <p:spPr>
          <a:xfrm>
            <a:off x="339391" y="1704486"/>
            <a:ext cx="679592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vel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acc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pPr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pPr>
              <a:buNone/>
            </a:pP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attributes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bool_type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integral_constant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impl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bool_type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acc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74C8EA-3C3D-79C1-6CCB-B8068A0F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Damping for </a:t>
            </a:r>
            <a:r>
              <a:rPr lang="en-US" dirty="0" err="1"/>
              <a:t>Poroelasticity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257D2-9F92-59D1-F121-077E0DB3AA34}"/>
              </a:ext>
            </a:extLst>
          </p:cNvPr>
          <p:cNvSpPr txBox="1"/>
          <p:nvPr/>
        </p:nvSpPr>
        <p:spPr>
          <a:xfrm>
            <a:off x="7390150" y="1949771"/>
            <a:ext cx="6096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impl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::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compute_damping_force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false_type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properties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vel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acc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return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impl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true_type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(),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 vel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acc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properties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viscous damping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Update acceleration </a:t>
            </a:r>
          </a:p>
          <a:p>
            <a:pPr>
              <a:buNone/>
            </a:pPr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476CD-BDAB-29B7-D022-B10D53AA5EC5}"/>
              </a:ext>
            </a:extLst>
          </p:cNvPr>
          <p:cNvSpPr txBox="1"/>
          <p:nvPr/>
        </p:nvSpPr>
        <p:spPr>
          <a:xfrm>
            <a:off x="339390" y="977986"/>
            <a:ext cx="4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Compile-time conditional dispatch</a:t>
            </a:r>
          </a:p>
        </p:txBody>
      </p:sp>
    </p:spTree>
    <p:extLst>
      <p:ext uri="{BB962C8B-B14F-4D97-AF65-F5344CB8AC3E}">
        <p14:creationId xmlns:p14="http://schemas.microsoft.com/office/powerpoint/2010/main" val="24946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B72F6-F9DA-1036-6663-5AC2D42E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8DF5FA-0F20-992B-7B80-9276DD41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Damping for </a:t>
            </a:r>
            <a:r>
              <a:rPr lang="en-US" dirty="0" err="1"/>
              <a:t>Poroelasticity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0618F-0E73-2F2A-7DCC-1FD569D06A1E}"/>
              </a:ext>
            </a:extLst>
          </p:cNvPr>
          <p:cNvSpPr txBox="1"/>
          <p:nvPr/>
        </p:nvSpPr>
        <p:spPr>
          <a:xfrm>
            <a:off x="863534" y="1769731"/>
            <a:ext cx="4826240" cy="3318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time_loop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endParaRPr lang="en-US" sz="1400" dirty="0">
              <a:solidFill>
                <a:srgbClr val="AF00D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apply_predictor_phase_forward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medium_tags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update_wavefields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endParaRPr lang="en-US" sz="1400" dirty="0">
              <a:solidFill>
                <a:srgbClr val="795E26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apply_corrector_phase_forward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575"/>
              </a:lnSpc>
              <a:buNone/>
            </a:pPr>
            <a:endParaRPr lang="en-US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1896F-C29A-1090-D898-B33509C5C730}"/>
              </a:ext>
            </a:extLst>
          </p:cNvPr>
          <p:cNvSpPr txBox="1"/>
          <p:nvPr/>
        </p:nvSpPr>
        <p:spPr>
          <a:xfrm>
            <a:off x="339390" y="977986"/>
            <a:ext cx="4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Compile-time conditional dispatch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61EA81-EBE7-AAF8-865F-439FA04826A1}"/>
              </a:ext>
            </a:extLst>
          </p:cNvPr>
          <p:cNvSpPr/>
          <p:nvPr/>
        </p:nvSpPr>
        <p:spPr>
          <a:xfrm>
            <a:off x="5951095" y="4721902"/>
            <a:ext cx="5622286" cy="10043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CF1E3-3A3A-B82B-C4AD-D66DD914BA21}"/>
              </a:ext>
            </a:extLst>
          </p:cNvPr>
          <p:cNvSpPr txBox="1"/>
          <p:nvPr/>
        </p:nvSpPr>
        <p:spPr>
          <a:xfrm>
            <a:off x="6098500" y="1769731"/>
            <a:ext cx="60935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vel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acc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pPr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pPr>
              <a:buNone/>
            </a:pP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attributes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bool_type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integral_constant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impl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bool_type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acc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impl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::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compute_damping_force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false_type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properties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vel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acc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return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B7A71FA9-38B3-90A9-ABEB-48BF99E11A09}"/>
              </a:ext>
            </a:extLst>
          </p:cNvPr>
          <p:cNvSpPr/>
          <p:nvPr/>
        </p:nvSpPr>
        <p:spPr>
          <a:xfrm rot="18900000">
            <a:off x="6125381" y="1091402"/>
            <a:ext cx="5273714" cy="5279310"/>
          </a:xfrm>
          <a:prstGeom prst="plus">
            <a:avLst>
              <a:gd name="adj" fmla="val 47745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4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7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24C5-CE96-4870-93DE-63ADD87F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7AB2-CAC6-03AA-4A37-8A3ABA76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Damping for </a:t>
            </a:r>
            <a:r>
              <a:rPr lang="en-US" dirty="0" err="1"/>
              <a:t>Poroelasticity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B8A3D-8441-5E82-EC38-68D6AFDDC809}"/>
              </a:ext>
            </a:extLst>
          </p:cNvPr>
          <p:cNvSpPr txBox="1"/>
          <p:nvPr/>
        </p:nvSpPr>
        <p:spPr>
          <a:xfrm>
            <a:off x="339390" y="977986"/>
            <a:ext cx="4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Compile-time conditional dispatch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FE24BF-F9EF-F8C5-89C5-D90D172A0C67}"/>
              </a:ext>
            </a:extLst>
          </p:cNvPr>
          <p:cNvCxnSpPr>
            <a:cxnSpLocks/>
          </p:cNvCxnSpPr>
          <p:nvPr/>
        </p:nvCxnSpPr>
        <p:spPr>
          <a:xfrm>
            <a:off x="1912656" y="3429000"/>
            <a:ext cx="0" cy="2147341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A74207-3863-3C36-678D-227036EEB5C8}"/>
              </a:ext>
            </a:extLst>
          </p:cNvPr>
          <p:cNvCxnSpPr>
            <a:cxnSpLocks/>
          </p:cNvCxnSpPr>
          <p:nvPr/>
        </p:nvCxnSpPr>
        <p:spPr>
          <a:xfrm>
            <a:off x="6128478" y="3429000"/>
            <a:ext cx="0" cy="2147341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4B6037-3CDB-B506-E720-4E652DF4C806}"/>
              </a:ext>
            </a:extLst>
          </p:cNvPr>
          <p:cNvSpPr txBox="1"/>
          <p:nvPr/>
        </p:nvSpPr>
        <p:spPr>
          <a:xfrm>
            <a:off x="1867686" y="1659922"/>
            <a:ext cx="3406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/>
              <a:t>update_wavefield</a:t>
            </a:r>
            <a:r>
              <a:rPr lang="en-US" dirty="0"/>
              <a:t>&lt;</a:t>
            </a:r>
            <a:r>
              <a:rPr lang="en-US" dirty="0" err="1"/>
              <a:t>elastic_psv</a:t>
            </a:r>
            <a:r>
              <a:rPr lang="en-US" dirty="0"/>
              <a:t>&gt;()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58C1EC-F63C-495E-B9A0-FD469358F46D}"/>
              </a:ext>
            </a:extLst>
          </p:cNvPr>
          <p:cNvCxnSpPr>
            <a:cxnSpLocks/>
          </p:cNvCxnSpPr>
          <p:nvPr/>
        </p:nvCxnSpPr>
        <p:spPr>
          <a:xfrm>
            <a:off x="6852137" y="3039258"/>
            <a:ext cx="0" cy="565875"/>
          </a:xfrm>
          <a:prstGeom prst="line">
            <a:avLst/>
          </a:prstGeom>
          <a:ln w="762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7477C4-ED37-F7D1-14FE-B210397D388E}"/>
              </a:ext>
            </a:extLst>
          </p:cNvPr>
          <p:cNvCxnSpPr>
            <a:cxnSpLocks/>
          </p:cNvCxnSpPr>
          <p:nvPr/>
        </p:nvCxnSpPr>
        <p:spPr>
          <a:xfrm>
            <a:off x="6128478" y="3429000"/>
            <a:ext cx="723659" cy="183627"/>
          </a:xfrm>
          <a:prstGeom prst="line">
            <a:avLst/>
          </a:prstGeom>
          <a:ln w="762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4CE545-2B06-F257-8326-13830C8425B1}"/>
              </a:ext>
            </a:extLst>
          </p:cNvPr>
          <p:cNvCxnSpPr>
            <a:cxnSpLocks/>
          </p:cNvCxnSpPr>
          <p:nvPr/>
        </p:nvCxnSpPr>
        <p:spPr>
          <a:xfrm flipV="1">
            <a:off x="6128478" y="3039258"/>
            <a:ext cx="723659" cy="183627"/>
          </a:xfrm>
          <a:prstGeom prst="line">
            <a:avLst/>
          </a:prstGeom>
          <a:ln w="762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24C46A-FBC9-93C5-F621-399366B2CBD1}"/>
              </a:ext>
            </a:extLst>
          </p:cNvPr>
          <p:cNvCxnSpPr>
            <a:cxnSpLocks/>
          </p:cNvCxnSpPr>
          <p:nvPr/>
        </p:nvCxnSpPr>
        <p:spPr>
          <a:xfrm>
            <a:off x="6128478" y="2100218"/>
            <a:ext cx="0" cy="1122667"/>
          </a:xfrm>
          <a:prstGeom prst="straightConnector1">
            <a:avLst/>
          </a:prstGeom>
          <a:ln w="76200" cap="rnd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4E9013-7447-35E0-013F-8ABE7C8EF14E}"/>
              </a:ext>
            </a:extLst>
          </p:cNvPr>
          <p:cNvCxnSpPr>
            <a:cxnSpLocks/>
          </p:cNvCxnSpPr>
          <p:nvPr/>
        </p:nvCxnSpPr>
        <p:spPr>
          <a:xfrm>
            <a:off x="1912477" y="2100217"/>
            <a:ext cx="0" cy="1512410"/>
          </a:xfrm>
          <a:prstGeom prst="straightConnector1">
            <a:avLst/>
          </a:prstGeom>
          <a:ln w="76200" cap="rnd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A0358EE-7B70-4F3F-E3E5-F9AE43EFFBAD}"/>
              </a:ext>
            </a:extLst>
          </p:cNvPr>
          <p:cNvSpPr txBox="1"/>
          <p:nvPr/>
        </p:nvSpPr>
        <p:spPr>
          <a:xfrm>
            <a:off x="7001436" y="3160896"/>
            <a:ext cx="29492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/>
              <a:t>compute_damping</a:t>
            </a:r>
            <a:r>
              <a:rPr lang="en-US" dirty="0"/>
              <a:t>(..)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7832C1-9850-6059-7238-1BAA173C2BB1}"/>
              </a:ext>
            </a:extLst>
          </p:cNvPr>
          <p:cNvSpPr txBox="1"/>
          <p:nvPr/>
        </p:nvSpPr>
        <p:spPr>
          <a:xfrm>
            <a:off x="6095999" y="1659922"/>
            <a:ext cx="59634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/>
              <a:t>update_wavefield</a:t>
            </a:r>
            <a:r>
              <a:rPr lang="en-US" dirty="0"/>
              <a:t>&lt;</a:t>
            </a:r>
            <a:r>
              <a:rPr lang="en-US" dirty="0" err="1"/>
              <a:t>poroelastic</a:t>
            </a:r>
            <a:r>
              <a:rPr lang="en-US" dirty="0"/>
              <a:t>&gt;() </a:t>
            </a:r>
          </a:p>
        </p:txBody>
      </p:sp>
    </p:spTree>
    <p:extLst>
      <p:ext uri="{BB962C8B-B14F-4D97-AF65-F5344CB8AC3E}">
        <p14:creationId xmlns:p14="http://schemas.microsoft.com/office/powerpoint/2010/main" val="33336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 err="1"/>
              <a:t>Cosserat</a:t>
            </a:r>
            <a:r>
              <a:rPr lang="en" dirty="0"/>
              <a:t> Media</a:t>
            </a:r>
            <a:endParaRPr dirty="0"/>
          </a:p>
        </p:txBody>
      </p:sp>
      <p:sp>
        <p:nvSpPr>
          <p:cNvPr id="80" name="Google Shape;80;p17"/>
          <p:cNvSpPr/>
          <p:nvPr/>
        </p:nvSpPr>
        <p:spPr>
          <a:xfrm rot="5400000">
            <a:off x="8756667" y="2108000"/>
            <a:ext cx="246000" cy="264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l="63585" r="3409"/>
          <a:stretch/>
        </p:blipFill>
        <p:spPr>
          <a:xfrm>
            <a:off x="6513354" y="1423567"/>
            <a:ext cx="3725161" cy="47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l="4984" r="65183"/>
          <a:stretch/>
        </p:blipFill>
        <p:spPr>
          <a:xfrm>
            <a:off x="1388598" y="1423567"/>
            <a:ext cx="3366967" cy="4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4755565" y="5698552"/>
            <a:ext cx="2652400" cy="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i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Molnár and </a:t>
            </a:r>
            <a:r>
              <a:rPr lang="en" sz="1467" i="1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Blal</a:t>
            </a:r>
            <a:r>
              <a:rPr lang="en" sz="1467" i="1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(2023)</a:t>
            </a:r>
            <a:endParaRPr sz="1467" i="1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2A66A-069C-8FC5-BDE7-6D72C4831F74}"/>
              </a:ext>
            </a:extLst>
          </p:cNvPr>
          <p:cNvSpPr txBox="1"/>
          <p:nvPr/>
        </p:nvSpPr>
        <p:spPr>
          <a:xfrm>
            <a:off x="6101862" y="2831123"/>
            <a:ext cx="750275" cy="6155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 err="1"/>
              <a:t>Cosserat</a:t>
            </a:r>
            <a:r>
              <a:rPr lang="en" dirty="0"/>
              <a:t> Media</a:t>
            </a:r>
            <a:endParaRPr dirty="0"/>
          </a:p>
        </p:txBody>
      </p:sp>
      <p:grpSp>
        <p:nvGrpSpPr>
          <p:cNvPr id="89" name="Google Shape;89;p18"/>
          <p:cNvGrpSpPr/>
          <p:nvPr/>
        </p:nvGrpSpPr>
        <p:grpSpPr>
          <a:xfrm>
            <a:off x="3097876" y="2478743"/>
            <a:ext cx="6935801" cy="3318055"/>
            <a:chOff x="1971075" y="1969850"/>
            <a:chExt cx="5201851" cy="2423825"/>
          </a:xfrm>
        </p:grpSpPr>
        <p:pic>
          <p:nvPicPr>
            <p:cNvPr id="90" name="Google Shape;90;p18" title="Screenshot 2025-07-01 at 11.59.23 AM.png"/>
            <p:cNvPicPr preferRelativeResize="0"/>
            <p:nvPr/>
          </p:nvPicPr>
          <p:blipFill rotWithShape="1">
            <a:blip r:embed="rId3">
              <a:alphaModFix/>
            </a:blip>
            <a:srcRect t="23136"/>
            <a:stretch/>
          </p:blipFill>
          <p:spPr>
            <a:xfrm>
              <a:off x="1971075" y="1969850"/>
              <a:ext cx="5201851" cy="242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8"/>
            <p:cNvSpPr/>
            <p:nvPr/>
          </p:nvSpPr>
          <p:spPr>
            <a:xfrm>
              <a:off x="1971075" y="2042800"/>
              <a:ext cx="3315600" cy="47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1971075" y="3192275"/>
              <a:ext cx="5201700" cy="47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93" name="Google Shape;93;p18"/>
          <p:cNvSpPr/>
          <p:nvPr/>
        </p:nvSpPr>
        <p:spPr>
          <a:xfrm>
            <a:off x="6800659" y="5603333"/>
            <a:ext cx="2118400" cy="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4" name="Google Shape;94;p18" title="Screenshot 2025-07-02 at 11.51.2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575" y="1356968"/>
            <a:ext cx="3520288" cy="8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title="Screenshot 2025-07-02 at 11.51.46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880" y="1356968"/>
            <a:ext cx="4065964" cy="87383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50823" y="4974047"/>
            <a:ext cx="3147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Total Strain</a:t>
            </a:r>
            <a:endParaRPr sz="2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150823" y="3382537"/>
            <a:ext cx="35204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Spin - Vorticity</a:t>
            </a:r>
            <a:endParaRPr sz="2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 err="1"/>
              <a:t>Cosserat</a:t>
            </a:r>
            <a:r>
              <a:rPr lang="en" dirty="0"/>
              <a:t> Media</a:t>
            </a:r>
            <a:endParaRPr dirty="0"/>
          </a:p>
        </p:txBody>
      </p:sp>
      <p:pic>
        <p:nvPicPr>
          <p:cNvPr id="103" name="Google Shape;103;p19" title="Screenshot 2025-07-01 at 11.31.07 AM.png"/>
          <p:cNvPicPr preferRelativeResize="0"/>
          <p:nvPr/>
        </p:nvPicPr>
        <p:blipFill rotWithShape="1">
          <a:blip r:embed="rId3">
            <a:alphaModFix/>
          </a:blip>
          <a:srcRect l="9046" r="14994"/>
          <a:stretch/>
        </p:blipFill>
        <p:spPr>
          <a:xfrm>
            <a:off x="1078134" y="2312912"/>
            <a:ext cx="2939765" cy="1959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876867" y="1229845"/>
            <a:ext cx="3924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Classic elastic medium</a:t>
            </a:r>
            <a:endParaRPr sz="2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05" name="Google Shape;105;p19"/>
          <p:cNvGrpSpPr/>
          <p:nvPr/>
        </p:nvGrpSpPr>
        <p:grpSpPr>
          <a:xfrm>
            <a:off x="5184534" y="1990079"/>
            <a:ext cx="6403365" cy="4279468"/>
            <a:chOff x="3893250" y="1419850"/>
            <a:chExt cx="4802524" cy="3209601"/>
          </a:xfrm>
        </p:grpSpPr>
        <p:pic>
          <p:nvPicPr>
            <p:cNvPr id="106" name="Google Shape;106;p19" title="Screenshot 2025-07-01 at 11.32.20 AM.png"/>
            <p:cNvPicPr preferRelativeResize="0"/>
            <p:nvPr/>
          </p:nvPicPr>
          <p:blipFill rotWithShape="1">
            <a:blip r:embed="rId4">
              <a:alphaModFix/>
            </a:blip>
            <a:srcRect l="1624" r="5004"/>
            <a:stretch/>
          </p:blipFill>
          <p:spPr>
            <a:xfrm>
              <a:off x="3893250" y="1419850"/>
              <a:ext cx="4802524" cy="3209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9"/>
            <p:cNvSpPr/>
            <p:nvPr/>
          </p:nvSpPr>
          <p:spPr>
            <a:xfrm>
              <a:off x="3893250" y="1773750"/>
              <a:ext cx="928500" cy="2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3893250" y="3644675"/>
              <a:ext cx="928500" cy="2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09" name="Google Shape;109;p19"/>
          <p:cNvSpPr txBox="1"/>
          <p:nvPr/>
        </p:nvSpPr>
        <p:spPr>
          <a:xfrm>
            <a:off x="6754533" y="1229845"/>
            <a:ext cx="3924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Cosserat</a:t>
            </a:r>
            <a:r>
              <a:rPr lang="en" sz="2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medium</a:t>
            </a:r>
            <a:endParaRPr sz="2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9"/>
          <p:cNvSpPr/>
          <p:nvPr/>
        </p:nvSpPr>
        <p:spPr>
          <a:xfrm rot="5400000">
            <a:off x="8756667" y="1873285"/>
            <a:ext cx="246000" cy="264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5215707" y="3348967"/>
            <a:ext cx="6403200" cy="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3826200" y="3945100"/>
            <a:ext cx="238000" cy="2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10017300" y="4183100"/>
            <a:ext cx="238000" cy="2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9669267" y="4872667"/>
            <a:ext cx="238000" cy="2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8953733" y="5756800"/>
            <a:ext cx="238000" cy="2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9011867" y="5182805"/>
            <a:ext cx="238000" cy="11661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10322100" y="2509900"/>
            <a:ext cx="238000" cy="2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" name="Google Shape;118;p19"/>
          <p:cNvSpPr/>
          <p:nvPr/>
        </p:nvSpPr>
        <p:spPr>
          <a:xfrm rot="5400000">
            <a:off x="11067510" y="2667933"/>
            <a:ext cx="246000" cy="264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" name="Google Shape;116;p19">
            <a:extLst>
              <a:ext uri="{FF2B5EF4-FFF2-40B4-BE49-F238E27FC236}">
                <a16:creationId xmlns:a16="http://schemas.microsoft.com/office/drawing/2014/main" id="{307153F2-2B02-A5C3-CC28-B4B4A7D05525}"/>
              </a:ext>
            </a:extLst>
          </p:cNvPr>
          <p:cNvSpPr/>
          <p:nvPr/>
        </p:nvSpPr>
        <p:spPr>
          <a:xfrm>
            <a:off x="9664784" y="4461366"/>
            <a:ext cx="238000" cy="11661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" name="Google Shape;116;p19">
            <a:extLst>
              <a:ext uri="{FF2B5EF4-FFF2-40B4-BE49-F238E27FC236}">
                <a16:creationId xmlns:a16="http://schemas.microsoft.com/office/drawing/2014/main" id="{23EFB637-0DE3-5995-B6A1-C58C6F4D87D7}"/>
              </a:ext>
            </a:extLst>
          </p:cNvPr>
          <p:cNvSpPr/>
          <p:nvPr/>
        </p:nvSpPr>
        <p:spPr>
          <a:xfrm>
            <a:off x="10026267" y="3880702"/>
            <a:ext cx="238000" cy="11661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90BC95-26EA-6F11-11D1-05BD332E7CFE}"/>
              </a:ext>
            </a:extLst>
          </p:cNvPr>
          <p:cNvSpPr txBox="1"/>
          <p:nvPr/>
        </p:nvSpPr>
        <p:spPr>
          <a:xfrm>
            <a:off x="6799639" y="1914839"/>
            <a:ext cx="4826240" cy="3318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time_loop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endParaRPr lang="en-US" sz="1400" dirty="0">
              <a:solidFill>
                <a:srgbClr val="AF00D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apply_predictor_phase_forward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medium_tags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update_wavefields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endParaRPr lang="en-US" sz="1400" dirty="0">
              <a:solidFill>
                <a:srgbClr val="795E26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apply_corrector_phase_forward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575"/>
              </a:lnSpc>
              <a:buNone/>
            </a:pPr>
            <a:endParaRPr lang="en-US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3CAB7-0DC8-1C3B-3381-78EBC991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 Algorithm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5342AE99-1A85-1850-986B-2D1D41957312}"/>
              </a:ext>
            </a:extLst>
          </p:cNvPr>
          <p:cNvSpPr/>
          <p:nvPr/>
        </p:nvSpPr>
        <p:spPr>
          <a:xfrm>
            <a:off x="1365585" y="1034716"/>
            <a:ext cx="1299410" cy="6966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5ADD1-F7FD-F261-1692-F31A7A4D620A}"/>
              </a:ext>
            </a:extLst>
          </p:cNvPr>
          <p:cNvSpPr txBox="1"/>
          <p:nvPr/>
        </p:nvSpPr>
        <p:spPr>
          <a:xfrm>
            <a:off x="3188369" y="1063474"/>
            <a:ext cx="211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parameter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receivers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065795-D811-0E23-FAE9-D34D87B9A8AE}"/>
              </a:ext>
            </a:extLst>
          </p:cNvPr>
          <p:cNvSpPr/>
          <p:nvPr/>
        </p:nvSpPr>
        <p:spPr>
          <a:xfrm>
            <a:off x="1135480" y="2098320"/>
            <a:ext cx="1759619" cy="427121"/>
          </a:xfrm>
          <a:prstGeom prst="roundRect">
            <a:avLst>
              <a:gd name="adj" fmla="val 1180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 the mesh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12CECFF-B7E7-B317-AA0B-3D5596DCEB34}"/>
              </a:ext>
            </a:extLst>
          </p:cNvPr>
          <p:cNvSpPr/>
          <p:nvPr/>
        </p:nvSpPr>
        <p:spPr>
          <a:xfrm>
            <a:off x="1135479" y="2892403"/>
            <a:ext cx="1759619" cy="783244"/>
          </a:xfrm>
          <a:prstGeom prst="roundRect">
            <a:avLst>
              <a:gd name="adj" fmla="val 1180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assembly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AD5A7-16B7-C671-B0D4-3372C3FBDD18}"/>
              </a:ext>
            </a:extLst>
          </p:cNvPr>
          <p:cNvSpPr txBox="1"/>
          <p:nvPr/>
        </p:nvSpPr>
        <p:spPr>
          <a:xfrm>
            <a:off x="3188369" y="3053192"/>
            <a:ext cx="266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global numbering scheme.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GLL level properties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3FFD46-3B9F-A25F-4D00-692FCFBBAA27}"/>
              </a:ext>
            </a:extLst>
          </p:cNvPr>
          <p:cNvSpPr/>
          <p:nvPr/>
        </p:nvSpPr>
        <p:spPr>
          <a:xfrm>
            <a:off x="1135479" y="3984457"/>
            <a:ext cx="1759619" cy="783244"/>
          </a:xfrm>
          <a:prstGeom prst="roundRect">
            <a:avLst>
              <a:gd name="adj" fmla="val 1180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Run solver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66AB1-834E-BE80-DBB0-A4108FD69C7D}"/>
              </a:ext>
            </a:extLst>
          </p:cNvPr>
          <p:cNvSpPr txBox="1"/>
          <p:nvPr/>
        </p:nvSpPr>
        <p:spPr>
          <a:xfrm>
            <a:off x="3188369" y="4237579"/>
            <a:ext cx="1888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Execute the time loop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D5702122-66F2-D7DA-519E-EE221D80125A}"/>
              </a:ext>
            </a:extLst>
          </p:cNvPr>
          <p:cNvSpPr/>
          <p:nvPr/>
        </p:nvSpPr>
        <p:spPr>
          <a:xfrm>
            <a:off x="1293393" y="5107405"/>
            <a:ext cx="1443789" cy="783243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Write output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382257-3CB5-96D7-7483-B70E0E83C359}"/>
              </a:ext>
            </a:extLst>
          </p:cNvPr>
          <p:cNvCxnSpPr>
            <a:stCxn id="4" idx="2"/>
            <a:endCxn id="12" idx="0"/>
          </p:cNvCxnSpPr>
          <p:nvPr/>
        </p:nvCxnSpPr>
        <p:spPr>
          <a:xfrm>
            <a:off x="2015290" y="1731358"/>
            <a:ext cx="0" cy="36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8D41AC-8886-CDAB-B87B-49C5BE37A039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2015289" y="2525441"/>
            <a:ext cx="1" cy="36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571D93-4001-79FF-69D7-C707D080B0E7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2015289" y="3675647"/>
            <a:ext cx="0" cy="308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DA5D08-BAA9-B6D9-4E9E-09B4D9335991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015288" y="4767701"/>
            <a:ext cx="1" cy="33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/>
              <a:t>Isotropic </a:t>
            </a:r>
            <a:r>
              <a:rPr lang="en" dirty="0" err="1"/>
              <a:t>Cosserat</a:t>
            </a:r>
            <a:r>
              <a:rPr lang="en" dirty="0"/>
              <a:t> Media</a:t>
            </a:r>
            <a:endParaRPr dirty="0"/>
          </a:p>
        </p:txBody>
      </p:sp>
      <p:pic>
        <p:nvPicPr>
          <p:cNvPr id="124" name="Google Shape;124;p20" title="Screenshot 2025-07-01 at 11.41.0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41" y="1135579"/>
            <a:ext cx="10454719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6652707" y="4190611"/>
            <a:ext cx="1783600" cy="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7255807" y="1594411"/>
            <a:ext cx="2315200" cy="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340140" y="2251545"/>
            <a:ext cx="2404000" cy="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81F19-FC34-242A-3A56-7B4EF02A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Cosserat</a:t>
            </a:r>
            <a:r>
              <a:rPr lang="en-US" dirty="0"/>
              <a:t> Stress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9BDB9-891E-A082-3678-876202839D42}"/>
              </a:ext>
            </a:extLst>
          </p:cNvPr>
          <p:cNvSpPr txBox="1"/>
          <p:nvPr/>
        </p:nvSpPr>
        <p:spPr>
          <a:xfrm>
            <a:off x="4973244" y="1239538"/>
            <a:ext cx="7933719" cy="5618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T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compute_stress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200" dirty="0" err="1">
                <a:solidFill>
                  <a:srgbClr val="267F99"/>
                </a:solidFill>
                <a:latin typeface="Menlo" panose="020B0609030804020204" pitchFamily="49" charset="0"/>
              </a:rPr>
              <a:t>specfem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::</a:t>
            </a:r>
            <a:r>
              <a:rPr lang="en-US" sz="1200" dirty="0">
                <a:solidFill>
                  <a:srgbClr val="267F99"/>
                </a:solidFill>
                <a:latin typeface="Menlo" panose="020B0609030804020204" pitchFamily="49" charset="0"/>
              </a:rPr>
              <a:t>element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::</a:t>
            </a:r>
            <a:r>
              <a:rPr lang="en-US" sz="1200" dirty="0" err="1">
                <a:solidFill>
                  <a:srgbClr val="267F99"/>
                </a:solidFill>
                <a:latin typeface="Menlo" panose="020B0609030804020204" pitchFamily="49" charset="0"/>
              </a:rPr>
              <a:t>medium_tag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::</a:t>
            </a:r>
            <a:r>
              <a:rPr lang="en-US" sz="1200" dirty="0" err="1">
                <a:solidFill>
                  <a:srgbClr val="267F99"/>
                </a:solidFill>
                <a:latin typeface="Menlo" panose="020B0609030804020204" pitchFamily="49" charset="0"/>
              </a:rPr>
              <a:t>elastic_psv_t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&gt;(du, properties) 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{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267F99"/>
                </a:solidFill>
                <a:latin typeface="Menlo" panose="020B0609030804020204" pitchFamily="49" charset="0"/>
              </a:rPr>
              <a:t>  datatype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sigma_xx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sigma_xz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sigma_zx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sigma_zz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sigma_c_xy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sigma_c_zy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  <a:buNone/>
            </a:pPr>
            <a:b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sigma_xx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lambda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2.0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mu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sigma_zz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lambda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2.0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mu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sigma_xz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mu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nu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-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));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sigma_zx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mu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nu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-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));</a:t>
            </a:r>
          </a:p>
          <a:p>
            <a:pPr>
              <a:lnSpc>
                <a:spcPts val="1575"/>
              </a:lnSpc>
              <a:buNone/>
            </a:pPr>
            <a:endParaRPr lang="en-US" sz="12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lnSpc>
                <a:spcPts val="1575"/>
              </a:lnSpc>
              <a:buNone/>
            </a:pPr>
            <a:endParaRPr lang="en-US" sz="12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lnSpc>
                <a:spcPts val="1575"/>
              </a:lnSpc>
              <a:buNone/>
            </a:pPr>
            <a:endParaRPr lang="en-US" sz="12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lnSpc>
                <a:spcPts val="1575"/>
              </a:lnSpc>
              <a:buNone/>
            </a:pPr>
            <a:b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sigma_c_xy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mu_c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nu_c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sigma_c_zy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mu_c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nu_c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du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b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T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sigma_xx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  T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sigma_xz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  T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sigma_zx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  T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sigma_zz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  T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sigma_c_xy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795E26"/>
                </a:solidFill>
                <a:latin typeface="Menlo" panose="020B0609030804020204" pitchFamily="49" charset="0"/>
              </a:rPr>
              <a:t>  T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Menlo" panose="020B0609030804020204" pitchFamily="49" charset="0"/>
              </a:rPr>
              <a:t>sigma_c_zy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  <a:buNone/>
            </a:pPr>
            <a:b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200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{ </a:t>
            </a:r>
            <a:r>
              <a:rPr lang="en-US" sz="1200" dirty="0">
                <a:solidFill>
                  <a:srgbClr val="001080"/>
                </a:solidFill>
                <a:latin typeface="Menlo" panose="020B0609030804020204" pitchFamily="49" charset="0"/>
              </a:rPr>
              <a:t>T</a:t>
            </a: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 };</a:t>
            </a:r>
          </a:p>
          <a:p>
            <a:pPr>
              <a:lnSpc>
                <a:spcPts val="1575"/>
              </a:lnSpc>
              <a:buNone/>
            </a:pPr>
            <a: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575"/>
              </a:lnSpc>
            </a:pPr>
            <a:br>
              <a:rPr lang="en-US" sz="12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endParaRPr lang="en-US" sz="120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79B235-CC9B-FE92-6ACE-FD56847417C8}"/>
              </a:ext>
            </a:extLst>
          </p:cNvPr>
          <p:cNvGrpSpPr/>
          <p:nvPr/>
        </p:nvGrpSpPr>
        <p:grpSpPr>
          <a:xfrm>
            <a:off x="114325" y="1239538"/>
            <a:ext cx="6918636" cy="2533990"/>
            <a:chOff x="332274" y="1231211"/>
            <a:chExt cx="8096188" cy="2965276"/>
          </a:xfrm>
        </p:grpSpPr>
        <p:pic>
          <p:nvPicPr>
            <p:cNvPr id="5" name="Google Shape;124;p20" title="Screenshot 2025-07-01 at 11.41.00 AM.png">
              <a:extLst>
                <a:ext uri="{FF2B5EF4-FFF2-40B4-BE49-F238E27FC236}">
                  <a16:creationId xmlns:a16="http://schemas.microsoft.com/office/drawing/2014/main" id="{08378A1C-2EE0-A8BF-9022-8EEA356E924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rcRect l="23667" t="30250" r="21947" b="38096"/>
            <a:stretch>
              <a:fillRect/>
            </a:stretch>
          </p:blipFill>
          <p:spPr>
            <a:xfrm>
              <a:off x="332274" y="1231211"/>
              <a:ext cx="5685907" cy="1612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24;p20" title="Screenshot 2025-07-01 at 11.41.00 AM.png">
              <a:extLst>
                <a:ext uri="{FF2B5EF4-FFF2-40B4-BE49-F238E27FC236}">
                  <a16:creationId xmlns:a16="http://schemas.microsoft.com/office/drawing/2014/main" id="{BEBC7160-6808-8A25-2A03-5FE8771B416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rcRect l="12989" t="86216" r="10315" b="-2043"/>
            <a:stretch>
              <a:fillRect/>
            </a:stretch>
          </p:blipFill>
          <p:spPr>
            <a:xfrm>
              <a:off x="410094" y="3390151"/>
              <a:ext cx="8018368" cy="8063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220527-870F-C727-B3FB-1608CD96084B}"/>
              </a:ext>
            </a:extLst>
          </p:cNvPr>
          <p:cNvSpPr txBox="1"/>
          <p:nvPr/>
        </p:nvSpPr>
        <p:spPr>
          <a:xfrm>
            <a:off x="180826" y="870206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x,z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960C-990A-A576-E9E8-5254BE50E1A1}"/>
              </a:ext>
            </a:extLst>
          </p:cNvPr>
          <p:cNvSpPr txBox="1"/>
          <p:nvPr/>
        </p:nvSpPr>
        <p:spPr>
          <a:xfrm>
            <a:off x="180825" y="2802318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only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50C6C3-19D7-8921-53A6-1A5FB3EB1B2E}"/>
              </a:ext>
            </a:extLst>
          </p:cNvPr>
          <p:cNvCxnSpPr/>
          <p:nvPr/>
        </p:nvCxnSpPr>
        <p:spPr>
          <a:xfrm>
            <a:off x="931025" y="2493818"/>
            <a:ext cx="17955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C0FF85-2674-1259-4E9D-E3427CBA7595}"/>
              </a:ext>
            </a:extLst>
          </p:cNvPr>
          <p:cNvCxnSpPr>
            <a:cxnSpLocks/>
          </p:cNvCxnSpPr>
          <p:nvPr/>
        </p:nvCxnSpPr>
        <p:spPr>
          <a:xfrm>
            <a:off x="4075469" y="2493818"/>
            <a:ext cx="46328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3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FB552-F10A-CE5E-F453-454696971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EF522-7023-56D2-2A00-5B1D1654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Cosserat</a:t>
            </a:r>
            <a:r>
              <a:rPr lang="en-US" dirty="0"/>
              <a:t> Stress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3D51-DEE6-3C23-C72E-32EBFDDA8B26}"/>
              </a:ext>
            </a:extLst>
          </p:cNvPr>
          <p:cNvSpPr txBox="1"/>
          <p:nvPr/>
        </p:nvSpPr>
        <p:spPr>
          <a:xfrm>
            <a:off x="4973244" y="2767280"/>
            <a:ext cx="70581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compute_cosserat_stress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elastic_psv_t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nu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-=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2.0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nu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+=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2.0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nu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};</a:t>
            </a:r>
          </a:p>
          <a:p>
            <a:pPr>
              <a:lnSpc>
                <a:spcPts val="1575"/>
              </a:lnSpc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pic>
        <p:nvPicPr>
          <p:cNvPr id="5" name="Google Shape;124;p20" title="Screenshot 2025-07-01 at 11.41.00 AM.png">
            <a:extLst>
              <a:ext uri="{FF2B5EF4-FFF2-40B4-BE49-F238E27FC236}">
                <a16:creationId xmlns:a16="http://schemas.microsoft.com/office/drawing/2014/main" id="{C1EFF6A5-B47E-7D29-6D62-CFD212AB0F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rcRect l="23667" t="30250" r="21947" b="38096"/>
          <a:stretch>
            <a:fillRect/>
          </a:stretch>
        </p:blipFill>
        <p:spPr>
          <a:xfrm>
            <a:off x="114325" y="1239538"/>
            <a:ext cx="4858919" cy="13781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968340-63DC-6A89-0B90-4AE0433CFC84}"/>
              </a:ext>
            </a:extLst>
          </p:cNvPr>
          <p:cNvSpPr txBox="1"/>
          <p:nvPr/>
        </p:nvSpPr>
        <p:spPr>
          <a:xfrm>
            <a:off x="180826" y="870206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x,z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1602ED-55E0-368E-7AED-F109DC6D0C43}"/>
              </a:ext>
            </a:extLst>
          </p:cNvPr>
          <p:cNvCxnSpPr>
            <a:cxnSpLocks/>
          </p:cNvCxnSpPr>
          <p:nvPr/>
        </p:nvCxnSpPr>
        <p:spPr>
          <a:xfrm>
            <a:off x="3460327" y="2493818"/>
            <a:ext cx="46328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3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51A96956-56DF-AF3A-F5D5-8A88B533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>
            <a:extLst>
              <a:ext uri="{FF2B5EF4-FFF2-40B4-BE49-F238E27FC236}">
                <a16:creationId xmlns:a16="http://schemas.microsoft.com/office/drawing/2014/main" id="{A341ED1F-9CAC-551E-A908-8FEA8A025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/>
              <a:t>Cosserat Medium Simulation</a:t>
            </a:r>
            <a:endParaRPr/>
          </a:p>
        </p:txBody>
      </p:sp>
      <p:sp>
        <p:nvSpPr>
          <p:cNvPr id="6" name="Google Shape;142;p22">
            <a:extLst>
              <a:ext uri="{FF2B5EF4-FFF2-40B4-BE49-F238E27FC236}">
                <a16:creationId xmlns:a16="http://schemas.microsoft.com/office/drawing/2014/main" id="{F377BBC5-DA26-6A39-8566-F580A1161D0C}"/>
              </a:ext>
            </a:extLst>
          </p:cNvPr>
          <p:cNvSpPr/>
          <p:nvPr/>
        </p:nvSpPr>
        <p:spPr>
          <a:xfrm>
            <a:off x="3659358" y="3552095"/>
            <a:ext cx="166500" cy="358500"/>
          </a:xfrm>
          <a:prstGeom prst="downArrow">
            <a:avLst>
              <a:gd name="adj1" fmla="val 20751"/>
              <a:gd name="adj2" fmla="val 883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143;p22">
            <a:extLst>
              <a:ext uri="{FF2B5EF4-FFF2-40B4-BE49-F238E27FC236}">
                <a16:creationId xmlns:a16="http://schemas.microsoft.com/office/drawing/2014/main" id="{75754457-76FD-D3C9-4659-17D0A5B4F9CC}"/>
              </a:ext>
            </a:extLst>
          </p:cNvPr>
          <p:cNvSpPr/>
          <p:nvPr/>
        </p:nvSpPr>
        <p:spPr>
          <a:xfrm>
            <a:off x="8395207" y="3547976"/>
            <a:ext cx="166500" cy="358500"/>
          </a:xfrm>
          <a:prstGeom prst="downArrow">
            <a:avLst>
              <a:gd name="adj1" fmla="val 20751"/>
              <a:gd name="adj2" fmla="val 883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" name="wavefield">
            <a:hlinkClick r:id="" action="ppaction://media"/>
            <a:extLst>
              <a:ext uri="{FF2B5EF4-FFF2-40B4-BE49-F238E27FC236}">
                <a16:creationId xmlns:a16="http://schemas.microsoft.com/office/drawing/2014/main" id="{15D5F49A-6904-9D42-9AFF-8CEDC38B77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95.0993"/>
                </p14:media>
              </p:ext>
            </p:extLst>
          </p:nvPr>
        </p:nvPicPr>
        <p:blipFill>
          <a:blip r:embed="rId5"/>
          <a:srcRect l="6745" t="8824" r="6745" b="4470"/>
          <a:stretch>
            <a:fillRect/>
          </a:stretch>
        </p:blipFill>
        <p:spPr>
          <a:xfrm>
            <a:off x="0" y="1059871"/>
            <a:ext cx="12192000" cy="5091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0F55C3-A1D7-EDFC-08BA-11F4C16192BA}"/>
              </a:ext>
            </a:extLst>
          </p:cNvPr>
          <p:cNvSpPr txBox="1"/>
          <p:nvPr/>
        </p:nvSpPr>
        <p:spPr>
          <a:xfrm>
            <a:off x="4555376" y="5951559"/>
            <a:ext cx="28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 from Max Chien</a:t>
            </a:r>
          </a:p>
        </p:txBody>
      </p:sp>
    </p:spTree>
    <p:extLst>
      <p:ext uri="{BB962C8B-B14F-4D97-AF65-F5344CB8AC3E}">
        <p14:creationId xmlns:p14="http://schemas.microsoft.com/office/powerpoint/2010/main" val="79748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DD7E6-A421-FDE5-598E-F4938B09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3528B-B0C2-016E-3ECB-1BC6775F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Stacey 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64BEA-45B9-E3E4-9E4E-3FDC124B06AA}"/>
              </a:ext>
            </a:extLst>
          </p:cNvPr>
          <p:cNvSpPr txBox="1"/>
          <p:nvPr/>
        </p:nvSpPr>
        <p:spPr>
          <a:xfrm>
            <a:off x="390019" y="761549"/>
            <a:ext cx="84768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enforce_traction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elastic_psv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&gt;() {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rho_vp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edge_weight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48031-94ED-C39C-3319-2E283DAF9AE9}"/>
              </a:ext>
            </a:extLst>
          </p:cNvPr>
          <p:cNvSpPr txBox="1"/>
          <p:nvPr/>
        </p:nvSpPr>
        <p:spPr>
          <a:xfrm>
            <a:off x="2022232" y="2757374"/>
            <a:ext cx="9955596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template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&lt;&gt;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enforce_traction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elastic_psv_t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&gt;() {</a:t>
            </a:r>
          </a:p>
          <a:p>
            <a:pPr>
              <a:buNone/>
            </a:pPr>
            <a:endParaRPr lang="en-US" sz="1400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sqrt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j_vt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sqrt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mu_c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nu_c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rho_vp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edge_weight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factor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factor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factor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j_vt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pPr>
              <a:buNone/>
            </a:pP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0D570-DE47-51BC-4E07-531C561AF627}"/>
              </a:ext>
            </a:extLst>
          </p:cNvPr>
          <p:cNvSpPr txBox="1"/>
          <p:nvPr/>
        </p:nvSpPr>
        <p:spPr>
          <a:xfrm>
            <a:off x="9017499" y="1205464"/>
            <a:ext cx="28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Derivations by Max Chien</a:t>
            </a:r>
          </a:p>
        </p:txBody>
      </p:sp>
    </p:spTree>
    <p:extLst>
      <p:ext uri="{BB962C8B-B14F-4D97-AF65-F5344CB8AC3E}">
        <p14:creationId xmlns:p14="http://schemas.microsoft.com/office/powerpoint/2010/main" val="104803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D78A-EBBE-164E-3E51-34B6C6F9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39662-0CE8-52A3-14A2-43C83749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Stacey ABC</a:t>
            </a:r>
          </a:p>
        </p:txBody>
      </p:sp>
      <p:pic>
        <p:nvPicPr>
          <p:cNvPr id="2" name="wavefield">
            <a:hlinkClick r:id="" action="ppaction://media"/>
            <a:extLst>
              <a:ext uri="{FF2B5EF4-FFF2-40B4-BE49-F238E27FC236}">
                <a16:creationId xmlns:a16="http://schemas.microsoft.com/office/drawing/2014/main" id="{746C9384-E057-D09C-D40E-49BCC80B9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421" t="10372" r="6421" b="4945"/>
          <a:stretch>
            <a:fillRect/>
          </a:stretch>
        </p:blipFill>
        <p:spPr>
          <a:xfrm>
            <a:off x="12751" y="1205346"/>
            <a:ext cx="12166498" cy="4925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981F8-4984-BBA4-66D8-EB329FCE47C8}"/>
              </a:ext>
            </a:extLst>
          </p:cNvPr>
          <p:cNvSpPr txBox="1"/>
          <p:nvPr/>
        </p:nvSpPr>
        <p:spPr>
          <a:xfrm>
            <a:off x="4555376" y="5951559"/>
            <a:ext cx="28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 from Max Chien</a:t>
            </a:r>
          </a:p>
        </p:txBody>
      </p:sp>
    </p:spTree>
    <p:extLst>
      <p:ext uri="{BB962C8B-B14F-4D97-AF65-F5344CB8AC3E}">
        <p14:creationId xmlns:p14="http://schemas.microsoft.com/office/powerpoint/2010/main" val="3039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C7B4943-F2D1-480A-9FF2-3E9479D3B765}"/>
              </a:ext>
            </a:extLst>
          </p:cNvPr>
          <p:cNvGrpSpPr/>
          <p:nvPr/>
        </p:nvGrpSpPr>
        <p:grpSpPr>
          <a:xfrm>
            <a:off x="2785018" y="1185451"/>
            <a:ext cx="1362486" cy="420118"/>
            <a:chOff x="7865353" y="1458220"/>
            <a:chExt cx="1362486" cy="4201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DCAF0A-A0B6-4367-B58F-9E9FC1BA856A}"/>
                </a:ext>
              </a:extLst>
            </p:cNvPr>
            <p:cNvSpPr/>
            <p:nvPr/>
          </p:nvSpPr>
          <p:spPr>
            <a:xfrm>
              <a:off x="7865353" y="1458220"/>
              <a:ext cx="1362486" cy="420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43" name="Graphic 42" descr="Flag with solid fill">
              <a:extLst>
                <a:ext uri="{FF2B5EF4-FFF2-40B4-BE49-F238E27FC236}">
                  <a16:creationId xmlns:a16="http://schemas.microsoft.com/office/drawing/2014/main" id="{7D1C291C-C81F-C16B-B38C-1F73D6A08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0E1C877-3747-41EA-95ED-C880CF2A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SPECFEM++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7E2BF-3E0B-1AD8-DFE8-0FC259754D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6000"/>
          </a:blip>
          <a:stretch>
            <a:fillRect/>
          </a:stretch>
        </p:blipFill>
        <p:spPr>
          <a:xfrm>
            <a:off x="1513570" y="1655998"/>
            <a:ext cx="5553175" cy="3546003"/>
          </a:xfrm>
          <a:prstGeom prst="rect">
            <a:avLst/>
          </a:prstGeom>
          <a:noFill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5844D-395A-D35A-9687-E5C303FA3229}"/>
              </a:ext>
            </a:extLst>
          </p:cNvPr>
          <p:cNvGrpSpPr/>
          <p:nvPr/>
        </p:nvGrpSpPr>
        <p:grpSpPr>
          <a:xfrm>
            <a:off x="2240473" y="1980918"/>
            <a:ext cx="1391249" cy="437979"/>
            <a:chOff x="7865354" y="1464844"/>
            <a:chExt cx="1391249" cy="4379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37BD36-8A9C-7EBC-CE32-781D82941A20}"/>
                </a:ext>
              </a:extLst>
            </p:cNvPr>
            <p:cNvSpPr/>
            <p:nvPr/>
          </p:nvSpPr>
          <p:spPr>
            <a:xfrm>
              <a:off x="7865354" y="1464844"/>
              <a:ext cx="1391249" cy="437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Graphic 7" descr="Flag with solid fill">
              <a:extLst>
                <a:ext uri="{FF2B5EF4-FFF2-40B4-BE49-F238E27FC236}">
                  <a16:creationId xmlns:a16="http://schemas.microsoft.com/office/drawing/2014/main" id="{A46F20FB-15D6-E582-628D-6C8E1235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2F28523-F012-F387-1C6E-D361F527E22D}"/>
              </a:ext>
            </a:extLst>
          </p:cNvPr>
          <p:cNvSpPr txBox="1"/>
          <p:nvPr/>
        </p:nvSpPr>
        <p:spPr>
          <a:xfrm>
            <a:off x="2550978" y="199540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Acoustic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042163-266C-E708-0CF5-C5ECDC4C979F}"/>
              </a:ext>
            </a:extLst>
          </p:cNvPr>
          <p:cNvGrpSpPr/>
          <p:nvPr/>
        </p:nvGrpSpPr>
        <p:grpSpPr>
          <a:xfrm>
            <a:off x="2343664" y="3832194"/>
            <a:ext cx="1178017" cy="387198"/>
            <a:chOff x="7865353" y="1474680"/>
            <a:chExt cx="1178017" cy="3871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2ADDEC-5824-981D-D76E-FFD481156111}"/>
                </a:ext>
              </a:extLst>
            </p:cNvPr>
            <p:cNvSpPr/>
            <p:nvPr/>
          </p:nvSpPr>
          <p:spPr>
            <a:xfrm>
              <a:off x="7865353" y="1474680"/>
              <a:ext cx="1178017" cy="3871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4" name="Graphic 13" descr="Flag with solid fill">
              <a:extLst>
                <a:ext uri="{FF2B5EF4-FFF2-40B4-BE49-F238E27FC236}">
                  <a16:creationId xmlns:a16="http://schemas.microsoft.com/office/drawing/2014/main" id="{6C34B726-3980-D5F7-B934-F4DD9519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D0C4D7-E281-4ABB-6050-80F60FF57DB6}"/>
              </a:ext>
            </a:extLst>
          </p:cNvPr>
          <p:cNvSpPr txBox="1"/>
          <p:nvPr/>
        </p:nvSpPr>
        <p:spPr>
          <a:xfrm>
            <a:off x="2654170" y="3836845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</a:p>
        </p:txBody>
      </p:sp>
      <p:pic>
        <p:nvPicPr>
          <p:cNvPr id="16" name="Graphic 15" descr="Flag with solid fill">
            <a:extLst>
              <a:ext uri="{FF2B5EF4-FFF2-40B4-BE49-F238E27FC236}">
                <a16:creationId xmlns:a16="http://schemas.microsoft.com/office/drawing/2014/main" id="{23998635-C4C9-D361-4D2C-173474D3E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8734" y="2089291"/>
            <a:ext cx="319238" cy="319238"/>
          </a:xfrm>
          <a:prstGeom prst="rect">
            <a:avLst/>
          </a:prstGeom>
        </p:spPr>
      </p:pic>
      <p:pic>
        <p:nvPicPr>
          <p:cNvPr id="17" name="Graphic 16" descr="Flag with solid fill">
            <a:extLst>
              <a:ext uri="{FF2B5EF4-FFF2-40B4-BE49-F238E27FC236}">
                <a16:creationId xmlns:a16="http://schemas.microsoft.com/office/drawing/2014/main" id="{C8132E39-05A3-C7B7-5505-CA4D18EDC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8734" y="3107173"/>
            <a:ext cx="319238" cy="319238"/>
          </a:xfrm>
          <a:prstGeom prst="rect">
            <a:avLst/>
          </a:prstGeom>
        </p:spPr>
      </p:pic>
      <p:pic>
        <p:nvPicPr>
          <p:cNvPr id="18" name="Graphic 17" descr="Flag with solid fill">
            <a:extLst>
              <a:ext uri="{FF2B5EF4-FFF2-40B4-BE49-F238E27FC236}">
                <a16:creationId xmlns:a16="http://schemas.microsoft.com/office/drawing/2014/main" id="{BAF54C4E-EF0D-39AE-F808-4C1D497592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8734" y="2598232"/>
            <a:ext cx="319238" cy="319238"/>
          </a:xfrm>
          <a:prstGeom prst="rect">
            <a:avLst/>
          </a:prstGeom>
        </p:spPr>
      </p:pic>
      <p:pic>
        <p:nvPicPr>
          <p:cNvPr id="19" name="Graphic 18" descr="Flag with solid fill">
            <a:extLst>
              <a:ext uri="{FF2B5EF4-FFF2-40B4-BE49-F238E27FC236}">
                <a16:creationId xmlns:a16="http://schemas.microsoft.com/office/drawing/2014/main" id="{D7FBFC57-9753-7396-B749-8CDFAB590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8734" y="3577614"/>
            <a:ext cx="319238" cy="3192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42D99AD-201F-4251-9897-4E4239D1A6B0}"/>
              </a:ext>
            </a:extLst>
          </p:cNvPr>
          <p:cNvGrpSpPr/>
          <p:nvPr/>
        </p:nvGrpSpPr>
        <p:grpSpPr>
          <a:xfrm>
            <a:off x="1858690" y="3164538"/>
            <a:ext cx="1447277" cy="370286"/>
            <a:chOff x="7893531" y="1483136"/>
            <a:chExt cx="1447277" cy="3702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D0D215-FD6A-A52E-66A8-EB02D2FCD1A5}"/>
                </a:ext>
              </a:extLst>
            </p:cNvPr>
            <p:cNvSpPr/>
            <p:nvPr/>
          </p:nvSpPr>
          <p:spPr>
            <a:xfrm>
              <a:off x="7893531" y="1483136"/>
              <a:ext cx="1447277" cy="370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3" name="Graphic 22" descr="Flag with solid fill">
              <a:extLst>
                <a:ext uri="{FF2B5EF4-FFF2-40B4-BE49-F238E27FC236}">
                  <a16:creationId xmlns:a16="http://schemas.microsoft.com/office/drawing/2014/main" id="{556235D6-4360-DA92-5457-F61DC3D4E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EDD7ED-C226-B021-3AD2-CADAB6EC4A90}"/>
              </a:ext>
            </a:extLst>
          </p:cNvPr>
          <p:cNvSpPr txBox="1"/>
          <p:nvPr/>
        </p:nvSpPr>
        <p:spPr>
          <a:xfrm>
            <a:off x="2204384" y="313996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Isotropic</a:t>
            </a:r>
          </a:p>
        </p:txBody>
      </p:sp>
      <p:pic>
        <p:nvPicPr>
          <p:cNvPr id="25" name="Graphic 24" descr="Flag with solid fill">
            <a:extLst>
              <a:ext uri="{FF2B5EF4-FFF2-40B4-BE49-F238E27FC236}">
                <a16:creationId xmlns:a16="http://schemas.microsoft.com/office/drawing/2014/main" id="{CE0A3E8C-B4CE-2C0D-748E-84E9BAF1E4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1645" y="2089291"/>
            <a:ext cx="319238" cy="319238"/>
          </a:xfrm>
          <a:prstGeom prst="rect">
            <a:avLst/>
          </a:prstGeom>
        </p:spPr>
      </p:pic>
      <p:pic>
        <p:nvPicPr>
          <p:cNvPr id="26" name="Graphic 25" descr="Flag with solid fill">
            <a:extLst>
              <a:ext uri="{FF2B5EF4-FFF2-40B4-BE49-F238E27FC236}">
                <a16:creationId xmlns:a16="http://schemas.microsoft.com/office/drawing/2014/main" id="{BFECB7D3-BC81-5C05-104F-269FFF7E6F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6757" y="2598232"/>
            <a:ext cx="319238" cy="319238"/>
          </a:xfrm>
          <a:prstGeom prst="rect">
            <a:avLst/>
          </a:prstGeom>
        </p:spPr>
      </p:pic>
      <p:pic>
        <p:nvPicPr>
          <p:cNvPr id="27" name="Graphic 26" descr="Flag with solid fill">
            <a:extLst>
              <a:ext uri="{FF2B5EF4-FFF2-40B4-BE49-F238E27FC236}">
                <a16:creationId xmlns:a16="http://schemas.microsoft.com/office/drawing/2014/main" id="{E9EB7F96-0A72-E96D-9409-0FF135EE99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46531" y="3087923"/>
            <a:ext cx="319238" cy="319238"/>
          </a:xfrm>
          <a:prstGeom prst="rect">
            <a:avLst/>
          </a:prstGeom>
        </p:spPr>
      </p:pic>
      <p:pic>
        <p:nvPicPr>
          <p:cNvPr id="28" name="Graphic 27" descr="Flag with solid fill">
            <a:extLst>
              <a:ext uri="{FF2B5EF4-FFF2-40B4-BE49-F238E27FC236}">
                <a16:creationId xmlns:a16="http://schemas.microsoft.com/office/drawing/2014/main" id="{C065BD0D-9AB8-D7F4-05FD-62AC655F6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46531" y="3596864"/>
            <a:ext cx="319238" cy="319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044B68-C067-921C-EA49-CF0F96372F63}"/>
              </a:ext>
            </a:extLst>
          </p:cNvPr>
          <p:cNvSpPr txBox="1"/>
          <p:nvPr/>
        </p:nvSpPr>
        <p:spPr>
          <a:xfrm>
            <a:off x="3122865" y="121031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Dirichlet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05730D-F0E7-4B8E-6566-67D41EFA607A}"/>
              </a:ext>
            </a:extLst>
          </p:cNvPr>
          <p:cNvGrpSpPr/>
          <p:nvPr/>
        </p:nvGrpSpPr>
        <p:grpSpPr>
          <a:xfrm>
            <a:off x="3004185" y="5375144"/>
            <a:ext cx="1172083" cy="438081"/>
            <a:chOff x="7932119" y="1465435"/>
            <a:chExt cx="1172083" cy="43808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D0B177-4DBB-4033-D7FA-6D90714FD576}"/>
                </a:ext>
              </a:extLst>
            </p:cNvPr>
            <p:cNvSpPr/>
            <p:nvPr/>
          </p:nvSpPr>
          <p:spPr>
            <a:xfrm>
              <a:off x="7932119" y="1465435"/>
              <a:ext cx="1172083" cy="438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35" name="Graphic 34" descr="Flag with solid fill">
              <a:extLst>
                <a:ext uri="{FF2B5EF4-FFF2-40B4-BE49-F238E27FC236}">
                  <a16:creationId xmlns:a16="http://schemas.microsoft.com/office/drawing/2014/main" id="{694F6049-230A-497A-3617-0BFE8EA1C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24397B2-CA66-8AC1-F45D-10D85175519C}"/>
              </a:ext>
            </a:extLst>
          </p:cNvPr>
          <p:cNvSpPr txBox="1"/>
          <p:nvPr/>
        </p:nvSpPr>
        <p:spPr>
          <a:xfrm>
            <a:off x="3259238" y="538812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Stacey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46A4DC-74FC-9051-1C41-C806E2B249D9}"/>
              </a:ext>
            </a:extLst>
          </p:cNvPr>
          <p:cNvGrpSpPr/>
          <p:nvPr/>
        </p:nvGrpSpPr>
        <p:grpSpPr>
          <a:xfrm>
            <a:off x="3092715" y="4304595"/>
            <a:ext cx="1219991" cy="454200"/>
            <a:chOff x="7944250" y="1441179"/>
            <a:chExt cx="1219991" cy="4542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092F9D-A4DD-5E2F-E5C8-E5AFF31105D9}"/>
                </a:ext>
              </a:extLst>
            </p:cNvPr>
            <p:cNvSpPr/>
            <p:nvPr/>
          </p:nvSpPr>
          <p:spPr>
            <a:xfrm>
              <a:off x="7944250" y="1441179"/>
              <a:ext cx="1219991" cy="45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39" name="Graphic 38" descr="Flag with solid fill">
              <a:extLst>
                <a:ext uri="{FF2B5EF4-FFF2-40B4-BE49-F238E27FC236}">
                  <a16:creationId xmlns:a16="http://schemas.microsoft.com/office/drawing/2014/main" id="{2671CCFB-3F5E-12CD-2929-F4A58E8D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FB5CD34-690E-F686-9369-59F4E7779EB4}"/>
              </a:ext>
            </a:extLst>
          </p:cNvPr>
          <p:cNvSpPr txBox="1"/>
          <p:nvPr/>
        </p:nvSpPr>
        <p:spPr>
          <a:xfrm>
            <a:off x="3373207" y="434760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B0D699-2D17-B7E6-74E2-CA1306099478}"/>
              </a:ext>
            </a:extLst>
          </p:cNvPr>
          <p:cNvGrpSpPr/>
          <p:nvPr/>
        </p:nvGrpSpPr>
        <p:grpSpPr>
          <a:xfrm>
            <a:off x="9754328" y="3089933"/>
            <a:ext cx="319238" cy="319238"/>
            <a:chOff x="7944251" y="1508660"/>
            <a:chExt cx="319238" cy="31923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E8420B7-E194-4C87-FCF1-04311B355514}"/>
                </a:ext>
              </a:extLst>
            </p:cNvPr>
            <p:cNvSpPr/>
            <p:nvPr/>
          </p:nvSpPr>
          <p:spPr>
            <a:xfrm>
              <a:off x="7944251" y="1520792"/>
              <a:ext cx="294974" cy="294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Flag with solid fill">
              <a:extLst>
                <a:ext uri="{FF2B5EF4-FFF2-40B4-BE49-F238E27FC236}">
                  <a16:creationId xmlns:a16="http://schemas.microsoft.com/office/drawing/2014/main" id="{8F751281-106A-0A8A-6691-C157B3620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84D1F25-4975-805A-8DDF-CDD644D62DD2}"/>
              </a:ext>
            </a:extLst>
          </p:cNvPr>
          <p:cNvGrpSpPr/>
          <p:nvPr/>
        </p:nvGrpSpPr>
        <p:grpSpPr>
          <a:xfrm>
            <a:off x="9754328" y="3593104"/>
            <a:ext cx="319238" cy="319238"/>
            <a:chOff x="7944251" y="1508660"/>
            <a:chExt cx="319238" cy="31923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5C94DC-503C-F15F-CE02-FD963E42DE43}"/>
                </a:ext>
              </a:extLst>
            </p:cNvPr>
            <p:cNvSpPr/>
            <p:nvPr/>
          </p:nvSpPr>
          <p:spPr>
            <a:xfrm>
              <a:off x="7944251" y="1520792"/>
              <a:ext cx="294974" cy="294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Flag with solid fill">
              <a:extLst>
                <a:ext uri="{FF2B5EF4-FFF2-40B4-BE49-F238E27FC236}">
                  <a16:creationId xmlns:a16="http://schemas.microsoft.com/office/drawing/2014/main" id="{5FBC41B5-BCC9-3445-5D00-D0835FC8A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7C55C6F-4650-68CF-B7D8-EEC3D28E0ABB}"/>
              </a:ext>
            </a:extLst>
          </p:cNvPr>
          <p:cNvGrpSpPr/>
          <p:nvPr/>
        </p:nvGrpSpPr>
        <p:grpSpPr>
          <a:xfrm>
            <a:off x="9764556" y="2091256"/>
            <a:ext cx="319238" cy="319238"/>
            <a:chOff x="7944251" y="1508660"/>
            <a:chExt cx="319238" cy="31923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CB251D-F763-1CE4-6B8E-421302F44AB9}"/>
                </a:ext>
              </a:extLst>
            </p:cNvPr>
            <p:cNvSpPr/>
            <p:nvPr/>
          </p:nvSpPr>
          <p:spPr>
            <a:xfrm>
              <a:off x="7944251" y="1520792"/>
              <a:ext cx="294974" cy="294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Flag with solid fill">
              <a:extLst>
                <a:ext uri="{FF2B5EF4-FFF2-40B4-BE49-F238E27FC236}">
                  <a16:creationId xmlns:a16="http://schemas.microsoft.com/office/drawing/2014/main" id="{9C368810-82B9-8AF4-074E-25FEC74D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ECF0EA5-443B-6DAD-01A9-524137E2FCB8}"/>
              </a:ext>
            </a:extLst>
          </p:cNvPr>
          <p:cNvGrpSpPr/>
          <p:nvPr/>
        </p:nvGrpSpPr>
        <p:grpSpPr>
          <a:xfrm>
            <a:off x="9774780" y="2582295"/>
            <a:ext cx="319238" cy="319238"/>
            <a:chOff x="7944251" y="1508660"/>
            <a:chExt cx="319238" cy="3192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EA7C76C-5FC9-1253-9E2A-3ACE7E7062BD}"/>
                </a:ext>
              </a:extLst>
            </p:cNvPr>
            <p:cNvSpPr/>
            <p:nvPr/>
          </p:nvSpPr>
          <p:spPr>
            <a:xfrm>
              <a:off x="7944251" y="1520792"/>
              <a:ext cx="294974" cy="294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Flag with solid fill">
              <a:extLst>
                <a:ext uri="{FF2B5EF4-FFF2-40B4-BE49-F238E27FC236}">
                  <a16:creationId xmlns:a16="http://schemas.microsoft.com/office/drawing/2014/main" id="{4E199613-A87D-F575-BEAD-C967FE968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734008-1DC1-BC9A-EFCD-DC71219ABC22}"/>
              </a:ext>
            </a:extLst>
          </p:cNvPr>
          <p:cNvCxnSpPr>
            <a:cxnSpLocks/>
          </p:cNvCxnSpPr>
          <p:nvPr/>
        </p:nvCxnSpPr>
        <p:spPr>
          <a:xfrm>
            <a:off x="4873390" y="1810753"/>
            <a:ext cx="1619686" cy="1513881"/>
          </a:xfrm>
          <a:prstGeom prst="straightConnector1">
            <a:avLst/>
          </a:prstGeom>
          <a:ln w="25400" cap="rnd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24DD41-2896-EC58-AE86-09AECB374B78}"/>
              </a:ext>
            </a:extLst>
          </p:cNvPr>
          <p:cNvCxnSpPr>
            <a:cxnSpLocks/>
          </p:cNvCxnSpPr>
          <p:nvPr/>
        </p:nvCxnSpPr>
        <p:spPr>
          <a:xfrm flipV="1">
            <a:off x="5373429" y="3752723"/>
            <a:ext cx="1119647" cy="334368"/>
          </a:xfrm>
          <a:prstGeom prst="straightConnector1">
            <a:avLst/>
          </a:prstGeom>
          <a:ln w="25400" cap="rnd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A6105C-8796-AB10-77C4-C62A4B4507A1}"/>
              </a:ext>
            </a:extLst>
          </p:cNvPr>
          <p:cNvSpPr txBox="1"/>
          <p:nvPr/>
        </p:nvSpPr>
        <p:spPr>
          <a:xfrm>
            <a:off x="7105346" y="1396019"/>
            <a:ext cx="125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24DF3-E64E-2B6D-BD0F-AA566EA45EC5}"/>
              </a:ext>
            </a:extLst>
          </p:cNvPr>
          <p:cNvSpPr txBox="1"/>
          <p:nvPr/>
        </p:nvSpPr>
        <p:spPr>
          <a:xfrm>
            <a:off x="8416551" y="1392577"/>
            <a:ext cx="125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585ECC-CA0B-9F26-D68E-FF217169EB7C}"/>
              </a:ext>
            </a:extLst>
          </p:cNvPr>
          <p:cNvSpPr txBox="1"/>
          <p:nvPr/>
        </p:nvSpPr>
        <p:spPr>
          <a:xfrm>
            <a:off x="9720739" y="1403557"/>
            <a:ext cx="125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Boundary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113BD7F-C1C0-18AE-FE4F-D3B570E78E6A}"/>
              </a:ext>
            </a:extLst>
          </p:cNvPr>
          <p:cNvCxnSpPr>
            <a:cxnSpLocks/>
          </p:cNvCxnSpPr>
          <p:nvPr/>
        </p:nvCxnSpPr>
        <p:spPr>
          <a:xfrm flipV="1">
            <a:off x="4801401" y="2248910"/>
            <a:ext cx="1691322" cy="380361"/>
          </a:xfrm>
          <a:prstGeom prst="straightConnector1">
            <a:avLst/>
          </a:prstGeom>
          <a:ln w="25400" cap="rnd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B723849-8BBC-3AAC-FCA3-421AC1AE3093}"/>
              </a:ext>
            </a:extLst>
          </p:cNvPr>
          <p:cNvCxnSpPr>
            <a:cxnSpLocks/>
          </p:cNvCxnSpPr>
          <p:nvPr/>
        </p:nvCxnSpPr>
        <p:spPr>
          <a:xfrm flipV="1">
            <a:off x="4797390" y="2741914"/>
            <a:ext cx="1691322" cy="1323779"/>
          </a:xfrm>
          <a:prstGeom prst="straightConnector1">
            <a:avLst/>
          </a:prstGeom>
          <a:ln w="25400" cap="rnd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C7CD154-729A-40B1-1776-D64E0091E17E}"/>
              </a:ext>
            </a:extLst>
          </p:cNvPr>
          <p:cNvGrpSpPr/>
          <p:nvPr/>
        </p:nvGrpSpPr>
        <p:grpSpPr>
          <a:xfrm>
            <a:off x="112585" y="3037354"/>
            <a:ext cx="1172083" cy="438081"/>
            <a:chOff x="7932119" y="1465435"/>
            <a:chExt cx="1172083" cy="43808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CC59E-F64F-E881-08D2-BE2AED72BF77}"/>
                </a:ext>
              </a:extLst>
            </p:cNvPr>
            <p:cNvSpPr/>
            <p:nvPr/>
          </p:nvSpPr>
          <p:spPr>
            <a:xfrm>
              <a:off x="7932119" y="1465435"/>
              <a:ext cx="1172083" cy="438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4" name="Graphic 83" descr="Flag with solid fill">
              <a:extLst>
                <a:ext uri="{FF2B5EF4-FFF2-40B4-BE49-F238E27FC236}">
                  <a16:creationId xmlns:a16="http://schemas.microsoft.com/office/drawing/2014/main" id="{38686F04-4ED7-EFD4-1E23-9E88819B8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E67F9C5-0607-B384-EB12-FAD213D640FD}"/>
              </a:ext>
            </a:extLst>
          </p:cNvPr>
          <p:cNvSpPr txBox="1"/>
          <p:nvPr/>
        </p:nvSpPr>
        <p:spPr>
          <a:xfrm>
            <a:off x="393076" y="305074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Stacey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A052617-65F8-B1BD-CD4A-E466495C2C1E}"/>
              </a:ext>
            </a:extLst>
          </p:cNvPr>
          <p:cNvGrpSpPr/>
          <p:nvPr/>
        </p:nvGrpSpPr>
        <p:grpSpPr>
          <a:xfrm>
            <a:off x="5759767" y="4565808"/>
            <a:ext cx="1172083" cy="438081"/>
            <a:chOff x="7932119" y="1465435"/>
            <a:chExt cx="1172083" cy="43808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26174BB-2F75-379B-63B9-7209E8C7D35F}"/>
                </a:ext>
              </a:extLst>
            </p:cNvPr>
            <p:cNvSpPr/>
            <p:nvPr/>
          </p:nvSpPr>
          <p:spPr>
            <a:xfrm>
              <a:off x="7932119" y="1465435"/>
              <a:ext cx="1172083" cy="438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8" name="Graphic 87" descr="Flag with solid fill">
              <a:extLst>
                <a:ext uri="{FF2B5EF4-FFF2-40B4-BE49-F238E27FC236}">
                  <a16:creationId xmlns:a16="http://schemas.microsoft.com/office/drawing/2014/main" id="{642D31F1-9075-8CF7-6E1C-6E4743213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C067938-8FB8-5A6E-5EF9-252BB78E7267}"/>
              </a:ext>
            </a:extLst>
          </p:cNvPr>
          <p:cNvSpPr txBox="1"/>
          <p:nvPr/>
        </p:nvSpPr>
        <p:spPr>
          <a:xfrm>
            <a:off x="6040258" y="45792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Stacey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7431725-00B4-F1B0-9C6A-8BD64F48E7DA}"/>
              </a:ext>
            </a:extLst>
          </p:cNvPr>
          <p:cNvCxnSpPr>
            <a:cxnSpLocks/>
          </p:cNvCxnSpPr>
          <p:nvPr/>
        </p:nvCxnSpPr>
        <p:spPr>
          <a:xfrm flipV="1">
            <a:off x="5399317" y="3750571"/>
            <a:ext cx="1094509" cy="1084670"/>
          </a:xfrm>
          <a:prstGeom prst="straightConnector1">
            <a:avLst/>
          </a:prstGeom>
          <a:ln w="25400" cap="rnd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FF6EC0F-840A-AC2E-1D4F-488D55226D46}"/>
              </a:ext>
            </a:extLst>
          </p:cNvPr>
          <p:cNvCxnSpPr>
            <a:cxnSpLocks/>
          </p:cNvCxnSpPr>
          <p:nvPr/>
        </p:nvCxnSpPr>
        <p:spPr>
          <a:xfrm>
            <a:off x="3915126" y="1810753"/>
            <a:ext cx="2566667" cy="1513881"/>
          </a:xfrm>
          <a:prstGeom prst="straightConnector1">
            <a:avLst/>
          </a:prstGeom>
          <a:ln w="25400" cap="rnd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2022812-7F8B-F961-CDCD-497B748BEEB2}"/>
              </a:ext>
            </a:extLst>
          </p:cNvPr>
          <p:cNvCxnSpPr>
            <a:cxnSpLocks/>
          </p:cNvCxnSpPr>
          <p:nvPr/>
        </p:nvCxnSpPr>
        <p:spPr>
          <a:xfrm flipV="1">
            <a:off x="4248257" y="2248910"/>
            <a:ext cx="2244466" cy="788444"/>
          </a:xfrm>
          <a:prstGeom prst="straightConnector1">
            <a:avLst/>
          </a:prstGeom>
          <a:ln w="25400" cap="rnd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3F348EC-C13D-F50E-ABE1-EF3B56A94C3F}"/>
              </a:ext>
            </a:extLst>
          </p:cNvPr>
          <p:cNvCxnSpPr>
            <a:cxnSpLocks/>
          </p:cNvCxnSpPr>
          <p:nvPr/>
        </p:nvCxnSpPr>
        <p:spPr>
          <a:xfrm flipV="1">
            <a:off x="4314223" y="2743273"/>
            <a:ext cx="2172761" cy="822308"/>
          </a:xfrm>
          <a:prstGeom prst="straightConnector1">
            <a:avLst/>
          </a:prstGeom>
          <a:ln w="25400" cap="rnd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2E08421-5991-D0D8-8118-A18292586625}"/>
              </a:ext>
            </a:extLst>
          </p:cNvPr>
          <p:cNvGrpSpPr/>
          <p:nvPr/>
        </p:nvGrpSpPr>
        <p:grpSpPr>
          <a:xfrm>
            <a:off x="6534425" y="4008456"/>
            <a:ext cx="580865" cy="410394"/>
            <a:chOff x="6653333" y="3943892"/>
            <a:chExt cx="685768" cy="484510"/>
          </a:xfrm>
        </p:grpSpPr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F57F789C-B363-390A-2A88-7A26B28F0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53333" y="3943892"/>
              <a:ext cx="685768" cy="484510"/>
            </a:xfrm>
            <a:prstGeom prst="rect">
              <a:avLst/>
            </a:prstGeom>
          </p:spPr>
        </p:pic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AF3F98-F62A-B0FC-874A-C454D4F3682E}"/>
                </a:ext>
              </a:extLst>
            </p:cNvPr>
            <p:cNvCxnSpPr>
              <a:cxnSpLocks/>
            </p:cNvCxnSpPr>
            <p:nvPr/>
          </p:nvCxnSpPr>
          <p:spPr>
            <a:xfrm>
              <a:off x="7263330" y="4054357"/>
              <a:ext cx="0" cy="292608"/>
            </a:xfrm>
            <a:prstGeom prst="line">
              <a:avLst/>
            </a:prstGeom>
            <a:ln w="25400">
              <a:solidFill>
                <a:srgbClr val="FFF1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Graphic 163" descr="Flag with solid fill">
            <a:extLst>
              <a:ext uri="{FF2B5EF4-FFF2-40B4-BE49-F238E27FC236}">
                <a16:creationId xmlns:a16="http://schemas.microsoft.com/office/drawing/2014/main" id="{0A918EB5-7CD7-5505-58E3-E92C985440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47192" y="4074940"/>
            <a:ext cx="319238" cy="319238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DD32B88-2170-65DD-4A51-7109C13A7E13}"/>
              </a:ext>
            </a:extLst>
          </p:cNvPr>
          <p:cNvGrpSpPr/>
          <p:nvPr/>
        </p:nvGrpSpPr>
        <p:grpSpPr>
          <a:xfrm>
            <a:off x="9754989" y="4071180"/>
            <a:ext cx="319238" cy="319238"/>
            <a:chOff x="7944251" y="1508660"/>
            <a:chExt cx="319238" cy="319238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0D3B730-789A-3EDF-702B-8643879793A9}"/>
                </a:ext>
              </a:extLst>
            </p:cNvPr>
            <p:cNvSpPr/>
            <p:nvPr/>
          </p:nvSpPr>
          <p:spPr>
            <a:xfrm>
              <a:off x="7944251" y="1520792"/>
              <a:ext cx="294974" cy="294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Graphic 166" descr="Flag with solid fill">
              <a:extLst>
                <a:ext uri="{FF2B5EF4-FFF2-40B4-BE49-F238E27FC236}">
                  <a16:creationId xmlns:a16="http://schemas.microsoft.com/office/drawing/2014/main" id="{D4589945-8561-BA30-4E93-28CA88818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pic>
        <p:nvPicPr>
          <p:cNvPr id="168" name="Graphic 167" descr="Flag with solid fill">
            <a:extLst>
              <a:ext uri="{FF2B5EF4-FFF2-40B4-BE49-F238E27FC236}">
                <a16:creationId xmlns:a16="http://schemas.microsoft.com/office/drawing/2014/main" id="{030CA7C4-011A-09B8-24B1-3A6CAE7A1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6028" y="4069975"/>
            <a:ext cx="319238" cy="319238"/>
          </a:xfrm>
          <a:prstGeom prst="rect">
            <a:avLst/>
          </a:prstGeom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177FF61-9F05-ECE5-809F-0C0AAA70AFEF}"/>
              </a:ext>
            </a:extLst>
          </p:cNvPr>
          <p:cNvCxnSpPr>
            <a:cxnSpLocks/>
          </p:cNvCxnSpPr>
          <p:nvPr/>
        </p:nvCxnSpPr>
        <p:spPr>
          <a:xfrm>
            <a:off x="5381112" y="2889401"/>
            <a:ext cx="1081806" cy="1329991"/>
          </a:xfrm>
          <a:prstGeom prst="straightConnector1">
            <a:avLst/>
          </a:prstGeom>
          <a:ln w="25400" cap="rnd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B2DF2F23-2911-A514-AFC9-FBF87FBB7D90}"/>
              </a:ext>
            </a:extLst>
          </p:cNvPr>
          <p:cNvCxnSpPr>
            <a:cxnSpLocks/>
          </p:cNvCxnSpPr>
          <p:nvPr/>
        </p:nvCxnSpPr>
        <p:spPr>
          <a:xfrm>
            <a:off x="1812347" y="2382527"/>
            <a:ext cx="4645380" cy="1834170"/>
          </a:xfrm>
          <a:prstGeom prst="straightConnector1">
            <a:avLst/>
          </a:prstGeom>
          <a:ln w="25400" cap="rnd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CA79E16-E47A-0FD9-930E-BC606723CF58}"/>
              </a:ext>
            </a:extLst>
          </p:cNvPr>
          <p:cNvGrpSpPr/>
          <p:nvPr/>
        </p:nvGrpSpPr>
        <p:grpSpPr>
          <a:xfrm>
            <a:off x="2955385" y="2468118"/>
            <a:ext cx="1219991" cy="454200"/>
            <a:chOff x="7944250" y="1441179"/>
            <a:chExt cx="1219991" cy="4542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B1D315-D187-63A1-C2B8-901E9AF652C1}"/>
                </a:ext>
              </a:extLst>
            </p:cNvPr>
            <p:cNvSpPr/>
            <p:nvPr/>
          </p:nvSpPr>
          <p:spPr>
            <a:xfrm>
              <a:off x="7944250" y="1441179"/>
              <a:ext cx="1219991" cy="45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31" name="Graphic 30" descr="Flag with solid fill">
              <a:extLst>
                <a:ext uri="{FF2B5EF4-FFF2-40B4-BE49-F238E27FC236}">
                  <a16:creationId xmlns:a16="http://schemas.microsoft.com/office/drawing/2014/main" id="{1D904DDD-B611-9AFB-F3F0-97CE2C5AE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F827226-8A1A-55A4-A817-A3E3F8A9C7A2}"/>
              </a:ext>
            </a:extLst>
          </p:cNvPr>
          <p:cNvSpPr txBox="1"/>
          <p:nvPr/>
        </p:nvSpPr>
        <p:spPr>
          <a:xfrm>
            <a:off x="3235877" y="251113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9E0365-FB87-4DF6-58F2-5DDC05520351}"/>
              </a:ext>
            </a:extLst>
          </p:cNvPr>
          <p:cNvSpPr txBox="1"/>
          <p:nvPr/>
        </p:nvSpPr>
        <p:spPr>
          <a:xfrm>
            <a:off x="10134421" y="3750571"/>
            <a:ext cx="167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Acoustic</a:t>
            </a:r>
            <a:br>
              <a:rPr lang="en-US" dirty="0"/>
            </a:br>
            <a:r>
              <a:rPr lang="en-US" dirty="0"/>
              <a:t>Isotropic</a:t>
            </a:r>
          </a:p>
          <a:p>
            <a:r>
              <a:rPr lang="en-US" dirty="0"/>
              <a:t>Stacey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A34629-0BC9-CF75-94A3-3764681BB9C5}"/>
              </a:ext>
            </a:extLst>
          </p:cNvPr>
          <p:cNvSpPr txBox="1"/>
          <p:nvPr/>
        </p:nvSpPr>
        <p:spPr>
          <a:xfrm>
            <a:off x="11129306" y="3219506"/>
            <a:ext cx="167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</a:t>
            </a:r>
            <a:br>
              <a:rPr lang="en-US" dirty="0"/>
            </a:br>
            <a:r>
              <a:rPr lang="en-US" dirty="0"/>
              <a:t>Isotropic</a:t>
            </a:r>
          </a:p>
          <a:p>
            <a:r>
              <a:rPr lang="en-US" dirty="0"/>
              <a:t>Stacey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DF3B3A-D7E1-C8C1-4194-439B5F6C63E9}"/>
              </a:ext>
            </a:extLst>
          </p:cNvPr>
          <p:cNvSpPr txBox="1"/>
          <p:nvPr/>
        </p:nvSpPr>
        <p:spPr>
          <a:xfrm>
            <a:off x="10134421" y="2728397"/>
            <a:ext cx="167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Acoustic</a:t>
            </a:r>
            <a:br>
              <a:rPr lang="en-US" dirty="0"/>
            </a:br>
            <a:r>
              <a:rPr lang="en-US" dirty="0"/>
              <a:t>Isotropic</a:t>
            </a:r>
            <a:br>
              <a:rPr lang="en-US" dirty="0"/>
            </a:br>
            <a:r>
              <a:rPr lang="en-US" dirty="0"/>
              <a:t>Dirichlet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B1987E-77D2-0CC4-27D6-6DCA9054441A}"/>
              </a:ext>
            </a:extLst>
          </p:cNvPr>
          <p:cNvSpPr txBox="1"/>
          <p:nvPr/>
        </p:nvSpPr>
        <p:spPr>
          <a:xfrm>
            <a:off x="11129306" y="2213519"/>
            <a:ext cx="167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</a:t>
            </a:r>
            <a:br>
              <a:rPr lang="en-US" dirty="0"/>
            </a:br>
            <a:r>
              <a:rPr lang="en-US" dirty="0"/>
              <a:t>Isotropic</a:t>
            </a:r>
          </a:p>
          <a:p>
            <a:r>
              <a:rPr lang="en-US" dirty="0"/>
              <a:t>None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991C30-434F-8876-4D2F-66BBF51DA624}"/>
              </a:ext>
            </a:extLst>
          </p:cNvPr>
          <p:cNvSpPr txBox="1"/>
          <p:nvPr/>
        </p:nvSpPr>
        <p:spPr>
          <a:xfrm>
            <a:off x="10082803" y="1736928"/>
            <a:ext cx="167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</a:t>
            </a:r>
            <a:br>
              <a:rPr lang="en-US" dirty="0"/>
            </a:br>
            <a:r>
              <a:rPr lang="en-US" dirty="0"/>
              <a:t>Isotropic</a:t>
            </a:r>
          </a:p>
          <a:p>
            <a:r>
              <a:rPr lang="en-US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83697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4" grpId="0"/>
      <p:bldP spid="32" grpId="0"/>
      <p:bldP spid="36" grpId="0"/>
      <p:bldP spid="40" grpId="0"/>
      <p:bldP spid="5" grpId="0"/>
      <p:bldP spid="6" grpId="0"/>
      <p:bldP spid="20" grpId="0"/>
      <p:bldP spid="85" grpId="0"/>
      <p:bldP spid="89" grpId="0"/>
      <p:bldP spid="56" grpId="0"/>
      <p:bldP spid="61" grpId="0"/>
      <p:bldP spid="61" grpId="1"/>
      <p:bldP spid="62" grpId="0"/>
      <p:bldP spid="62" grpId="1"/>
      <p:bldP spid="63" grpId="0"/>
      <p:bldP spid="63" grpId="1"/>
      <p:bldP spid="64" grpId="0"/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861CA-7D45-0EDA-6A39-8D8BC48C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B292354-0C08-67C4-FA4D-44196FFC7A9B}"/>
              </a:ext>
            </a:extLst>
          </p:cNvPr>
          <p:cNvSpPr/>
          <p:nvPr/>
        </p:nvSpPr>
        <p:spPr>
          <a:xfrm>
            <a:off x="5629339" y="3408289"/>
            <a:ext cx="5018107" cy="1932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9FF1B-6E64-84BF-EFFE-05E64BCF9C48}"/>
              </a:ext>
            </a:extLst>
          </p:cNvPr>
          <p:cNvSpPr txBox="1"/>
          <p:nvPr/>
        </p:nvSpPr>
        <p:spPr>
          <a:xfrm>
            <a:off x="5005748" y="2492803"/>
            <a:ext cx="86491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&lt;</a:t>
            </a: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specfem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::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element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::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medium_tag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update_wavefields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property, boundary :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property_tags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boundary_tags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</a:t>
            </a:r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compute_coupling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compute_source_interaction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compute_stiffness_interaction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property, boundary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divide_mass_matrix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356231D-730B-DA0E-AA36-A1E2BCD6EDEE}"/>
              </a:ext>
            </a:extLst>
          </p:cNvPr>
          <p:cNvSpPr/>
          <p:nvPr/>
        </p:nvSpPr>
        <p:spPr>
          <a:xfrm>
            <a:off x="844673" y="1931538"/>
            <a:ext cx="3048000" cy="2078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64067B-08A2-2F08-B434-666732B60D56}"/>
              </a:ext>
            </a:extLst>
          </p:cNvPr>
          <p:cNvSpPr txBox="1"/>
          <p:nvPr/>
        </p:nvSpPr>
        <p:spPr>
          <a:xfrm>
            <a:off x="179508" y="815796"/>
            <a:ext cx="4826240" cy="2887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time_loop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endParaRPr lang="en-US" sz="1400" dirty="0">
              <a:solidFill>
                <a:srgbClr val="AF00D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apply_predictor_phase_forward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medium_tags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update_wavefields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}</a:t>
            </a:r>
            <a:endParaRPr lang="en-US" sz="1400" dirty="0">
              <a:solidFill>
                <a:srgbClr val="795E26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apply_corrector_phase_forward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// Run other periodic tasks..</a:t>
            </a: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575"/>
              </a:lnSpc>
              <a:buNone/>
            </a:pPr>
            <a:endParaRPr lang="en-US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FFF13471-CF39-9ED0-47F0-6891EB23A750}"/>
              </a:ext>
            </a:extLst>
          </p:cNvPr>
          <p:cNvSpPr/>
          <p:nvPr/>
        </p:nvSpPr>
        <p:spPr>
          <a:xfrm>
            <a:off x="2698231" y="1993640"/>
            <a:ext cx="2713218" cy="1341937"/>
          </a:xfrm>
          <a:prstGeom prst="arc">
            <a:avLst>
              <a:gd name="adj1" fmla="val 16200000"/>
              <a:gd name="adj2" fmla="val 2101440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BE937-0C2E-5C71-5E63-6BD2D918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 Algorithm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5E6-BF27-FE59-A65B-60361E998212}"/>
              </a:ext>
            </a:extLst>
          </p:cNvPr>
          <p:cNvSpPr txBox="1"/>
          <p:nvPr/>
        </p:nvSpPr>
        <p:spPr>
          <a:xfrm>
            <a:off x="734144" y="4739572"/>
            <a:ext cx="68693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&lt;&gt;</a:t>
            </a:r>
          </a:p>
          <a:p>
            <a:pPr>
              <a:buNone/>
            </a:pP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compute_source_interaction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elastic_psv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anisotropic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 {</a:t>
            </a:r>
          </a:p>
          <a:p>
            <a:pPr>
              <a:buNone/>
            </a:pPr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// Implementation for elastic anisotropic medium</a:t>
            </a: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// etc.</a:t>
            </a: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EB7F8F02-E663-4175-B0EF-CF73790A269A}"/>
              </a:ext>
            </a:extLst>
          </p:cNvPr>
          <p:cNvSpPr/>
          <p:nvPr/>
        </p:nvSpPr>
        <p:spPr>
          <a:xfrm flipH="1">
            <a:off x="2585417" y="3522422"/>
            <a:ext cx="5018106" cy="3140888"/>
          </a:xfrm>
          <a:prstGeom prst="arc">
            <a:avLst>
              <a:gd name="adj1" fmla="val 16200000"/>
              <a:gd name="adj2" fmla="val 211260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2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24" grpId="0" animBg="1"/>
      <p:bldP spid="22" grpId="0" animBg="1"/>
      <p:bldP spid="27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177-20F5-D324-7426-5266558DA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822B34-DA2D-609A-6D58-D22C36CAEB2B}"/>
              </a:ext>
            </a:extLst>
          </p:cNvPr>
          <p:cNvSpPr/>
          <p:nvPr/>
        </p:nvSpPr>
        <p:spPr>
          <a:xfrm>
            <a:off x="248948" y="2157799"/>
            <a:ext cx="4877687" cy="2345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784589-58AA-7023-7D3C-D6060530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9D7C2-2565-68B0-2FEB-F79C0B355A78}"/>
              </a:ext>
            </a:extLst>
          </p:cNvPr>
          <p:cNvSpPr txBox="1"/>
          <p:nvPr/>
        </p:nvSpPr>
        <p:spPr>
          <a:xfrm>
            <a:off x="0" y="718731"/>
            <a:ext cx="6096000" cy="3795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medium_tag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property_tag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boundary_tag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compute_stiffness_interaction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lnSpc>
                <a:spcPts val="1575"/>
              </a:lnSpc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nelements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ispec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iz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ix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in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range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nelements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ngllz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ngllx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du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compute_gradient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sigma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compute_stress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du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compute_stress_integrand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sigma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KU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compute_divergence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BU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compute_BC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boundary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lnSpc>
                <a:spcPts val="1575"/>
              </a:lnSpc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acceleration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KU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BU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; 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pPr>
              <a:lnSpc>
                <a:spcPts val="1575"/>
              </a:lnSpc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A3F757A3-A0BD-F5FC-189E-A692976E9F91}"/>
              </a:ext>
            </a:extLst>
          </p:cNvPr>
          <p:cNvSpPr/>
          <p:nvPr/>
        </p:nvSpPr>
        <p:spPr>
          <a:xfrm>
            <a:off x="4075821" y="2262351"/>
            <a:ext cx="2338835" cy="1166649"/>
          </a:xfrm>
          <a:prstGeom prst="arc">
            <a:avLst>
              <a:gd name="adj1" fmla="val 16200000"/>
              <a:gd name="adj2" fmla="val 2118592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21C2C-69D2-A06D-93B5-016BAD1B9937}"/>
              </a:ext>
            </a:extLst>
          </p:cNvPr>
          <p:cNvSpPr txBox="1"/>
          <p:nvPr/>
        </p:nvSpPr>
        <p:spPr>
          <a:xfrm>
            <a:off x="5486774" y="2855242"/>
            <a:ext cx="7255239" cy="370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template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&lt;&gt;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compute_stress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elastic_psv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isotropic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&gt;() {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sigma_xx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lambdaplus2mu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lambda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sigma_zz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lambdaplus2mu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lambda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sigma_xx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sigma_zz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endParaRPr lang="en-US" sz="105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8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EB9607-D7A5-F917-6337-621252FBB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Preparation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Read the mesh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Bookkeeping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Physics implementation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Post-processing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A62151-5733-9325-7FA7-86E72793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new medium</a:t>
            </a:r>
          </a:p>
        </p:txBody>
      </p:sp>
    </p:spTree>
    <p:extLst>
      <p:ext uri="{BB962C8B-B14F-4D97-AF65-F5344CB8AC3E}">
        <p14:creationId xmlns:p14="http://schemas.microsoft.com/office/powerpoint/2010/main" val="1013297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5305D-5302-5E62-AA19-40E0E6D4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5B32C97D-1D38-0D7E-FC34-8319AA0D3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BBD84-46F3-525F-5A02-09434B00DB5C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B4E1D00D-349E-D2A3-C9F3-9228302C4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7B4AB5-DD2D-EE88-8F2F-3CB31676F856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2862B006-5016-85FB-208B-300AC661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0E4CA-F4DE-6EEC-1E37-F58A8975C303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</p:spTree>
    <p:extLst>
      <p:ext uri="{BB962C8B-B14F-4D97-AF65-F5344CB8AC3E}">
        <p14:creationId xmlns:p14="http://schemas.microsoft.com/office/powerpoint/2010/main" val="1297205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1B280-8AEC-B4FE-FCED-C57569D02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07E104-1B4C-4DED-0FDD-F48F1BA5C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55D6F846-ED1D-12B4-F9E7-DD7161E48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8B239-D92F-FB60-C02F-C78B27862AE4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A963EE8D-5B8C-6B87-9255-E39CECF64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A7D424-31EB-A663-FA91-60A8DD0E166A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7063D677-9AEA-C25B-5BA8-8FE936D3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66EB4C-C9D8-0B8D-7C29-FD758752DDBC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759648-0569-AF78-FEAE-5657D6AC668B}"/>
              </a:ext>
            </a:extLst>
          </p:cNvPr>
          <p:cNvSpPr/>
          <p:nvPr/>
        </p:nvSpPr>
        <p:spPr>
          <a:xfrm>
            <a:off x="1222408" y="2945331"/>
            <a:ext cx="4446872" cy="232931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5CC32274-8E1D-8B44-667F-E5E899ED3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3995" y="1921044"/>
            <a:ext cx="641866" cy="641866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ABC4B578-3274-2BC9-E8FA-F786D935C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5098" y="1921044"/>
            <a:ext cx="641866" cy="641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60261C-351F-E014-33AB-A4B71E1707D9}"/>
              </a:ext>
            </a:extLst>
          </p:cNvPr>
          <p:cNvSpPr txBox="1"/>
          <p:nvPr/>
        </p:nvSpPr>
        <p:spPr>
          <a:xfrm>
            <a:off x="6512757" y="205731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medium.hpp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6D161-8E3E-E9DE-B2F6-DA2DA8A16C83}"/>
              </a:ext>
            </a:extLst>
          </p:cNvPr>
          <p:cNvSpPr txBox="1"/>
          <p:nvPr/>
        </p:nvSpPr>
        <p:spPr>
          <a:xfrm>
            <a:off x="9074235" y="2057311"/>
            <a:ext cx="249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material_definitions.hpp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11523"/>
      </p:ext>
    </p:extLst>
  </p:cSld>
  <p:clrMapOvr>
    <a:masterClrMapping/>
  </p:clrMapOvr>
</p:sld>
</file>

<file path=ppt/theme/theme1.xml><?xml version="1.0" encoding="utf-8"?>
<a:theme xmlns:a="http://schemas.openxmlformats.org/drawingml/2006/main" name="Princeton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nceton_theme" id="{78253210-4637-2D48-9F82-2BFC47E984C0}" vid="{8D0D0917-84AC-5041-AAA8-5474F182D9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10074</TotalTime>
  <Words>2978</Words>
  <Application>Microsoft Macintosh PowerPoint</Application>
  <PresentationFormat>Widescreen</PresentationFormat>
  <Paragraphs>471</Paragraphs>
  <Slides>35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Aptos</vt:lpstr>
      <vt:lpstr>Arial</vt:lpstr>
      <vt:lpstr>Calibri</vt:lpstr>
      <vt:lpstr>Cambria Math</vt:lpstr>
      <vt:lpstr>Georgia</vt:lpstr>
      <vt:lpstr>Helvetica Neue</vt:lpstr>
      <vt:lpstr>Helvetica Neue Light</vt:lpstr>
      <vt:lpstr>Menlo</vt:lpstr>
      <vt:lpstr>Roboto Mono</vt:lpstr>
      <vt:lpstr>Princeton_theme</vt:lpstr>
      <vt:lpstr>Implementing new physics in SPECFEM++</vt:lpstr>
      <vt:lpstr>Outline</vt:lpstr>
      <vt:lpstr>SPECFEM Algorithm</vt:lpstr>
      <vt:lpstr>SPECFEM++ Architecture</vt:lpstr>
      <vt:lpstr>SPECFEM Algorithm</vt:lpstr>
      <vt:lpstr>SPECFEM Algorithm</vt:lpstr>
      <vt:lpstr>Implementing a new medium</vt:lpstr>
      <vt:lpstr>Preparation</vt:lpstr>
      <vt:lpstr>Preparation</vt:lpstr>
      <vt:lpstr>Preparation</vt:lpstr>
      <vt:lpstr>Preparation</vt:lpstr>
      <vt:lpstr>Preparation</vt:lpstr>
      <vt:lpstr>Preparation</vt:lpstr>
      <vt:lpstr>Read the mesh</vt:lpstr>
      <vt:lpstr>Bookkeeping</vt:lpstr>
      <vt:lpstr>Bookkeeping</vt:lpstr>
      <vt:lpstr>Bookkeeping</vt:lpstr>
      <vt:lpstr>Bookkeeping</vt:lpstr>
      <vt:lpstr>Physics Implementation</vt:lpstr>
      <vt:lpstr>Physics Implementation</vt:lpstr>
      <vt:lpstr>Post processing</vt:lpstr>
      <vt:lpstr>Summary</vt:lpstr>
      <vt:lpstr>Damping for Poroelasticity</vt:lpstr>
      <vt:lpstr>Damping for Poroelasticity</vt:lpstr>
      <vt:lpstr>Damping for Poroelasticity</vt:lpstr>
      <vt:lpstr>Damping for Poroelasticity</vt:lpstr>
      <vt:lpstr>Cosserat Media</vt:lpstr>
      <vt:lpstr>Cosserat Media</vt:lpstr>
      <vt:lpstr>Cosserat Media</vt:lpstr>
      <vt:lpstr>Isotropic Cosserat Media</vt:lpstr>
      <vt:lpstr>Cosserat Stress Implementation</vt:lpstr>
      <vt:lpstr>Cosserat Stress Implementation</vt:lpstr>
      <vt:lpstr>Cosserat Medium Simulation</vt:lpstr>
      <vt:lpstr>Implement Stacey ABC</vt:lpstr>
      <vt:lpstr>Implement Stacey ABC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R Kakodkar</dc:creator>
  <cp:lastModifiedBy>Lucas Sawade</cp:lastModifiedBy>
  <cp:revision>24</cp:revision>
  <dcterms:created xsi:type="dcterms:W3CDTF">2025-05-08T00:14:53Z</dcterms:created>
  <dcterms:modified xsi:type="dcterms:W3CDTF">2025-08-04T01:13:47Z</dcterms:modified>
</cp:coreProperties>
</file>